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75" r:id="rId22"/>
    <p:sldId id="276"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g2GPosbVqr4prwfSpTqC8UqAT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64" autoAdjust="0"/>
  </p:normalViewPr>
  <p:slideViewPr>
    <p:cSldViewPr snapToGrid="0">
      <p:cViewPr varScale="1">
        <p:scale>
          <a:sx n="87" d="100"/>
          <a:sy n="87" d="100"/>
        </p:scale>
        <p:origin x="822"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 name="Google Shape;5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7" name="Google Shape;14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3" name="Google Shape;16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2" name="Google Shape;1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5" name="Google Shape;19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3" name="Google Shape;20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6" name="Google Shape;22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38" name="Google Shape;23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0" name="Google Shape;25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 name="Google Shape;6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0" name="Google Shape;25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20</a:t>
            </a:fld>
            <a:endParaRPr/>
          </a:p>
        </p:txBody>
      </p:sp>
    </p:spTree>
    <p:extLst>
      <p:ext uri="{BB962C8B-B14F-4D97-AF65-F5344CB8AC3E}">
        <p14:creationId xmlns:p14="http://schemas.microsoft.com/office/powerpoint/2010/main" val="1364244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2" name="Google Shape;26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9" name="Google Shape;26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 name="Google Shape;7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 name="Google Shape;8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 name="Google Shape;9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6" name="Google Shape;11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3" name="Google Shape;12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5"/>
        <p:cNvGrpSpPr/>
        <p:nvPr/>
      </p:nvGrpSpPr>
      <p:grpSpPr>
        <a:xfrm>
          <a:off x="0" y="0"/>
          <a:ext cx="0" cy="0"/>
          <a:chOff x="0" y="0"/>
          <a:chExt cx="0" cy="0"/>
        </a:xfrm>
      </p:grpSpPr>
      <p:pic>
        <p:nvPicPr>
          <p:cNvPr id="16" name="Google Shape;16;p23"/>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43"/>
        <p:cNvGrpSpPr/>
        <p:nvPr/>
      </p:nvGrpSpPr>
      <p:grpSpPr>
        <a:xfrm>
          <a:off x="0" y="0"/>
          <a:ext cx="0" cy="0"/>
          <a:chOff x="0" y="0"/>
          <a:chExt cx="0" cy="0"/>
        </a:xfrm>
      </p:grpSpPr>
      <p:sp>
        <p:nvSpPr>
          <p:cNvPr id="44" name="Google Shape;44;p3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32"/>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3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3"/>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3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17"/>
        <p:cNvGrpSpPr/>
        <p:nvPr/>
      </p:nvGrpSpPr>
      <p:grpSpPr>
        <a:xfrm>
          <a:off x="0" y="0"/>
          <a:ext cx="0" cy="0"/>
          <a:chOff x="0" y="0"/>
          <a:chExt cx="0" cy="0"/>
        </a:xfrm>
      </p:grpSpPr>
      <p:pic>
        <p:nvPicPr>
          <p:cNvPr id="18" name="Google Shape;18;p24"/>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ación">
  <p:cSld name="Comparación">
    <p:spTree>
      <p:nvGrpSpPr>
        <p:cNvPr id="1" name="Shape 19"/>
        <p:cNvGrpSpPr/>
        <p:nvPr/>
      </p:nvGrpSpPr>
      <p:grpSpPr>
        <a:xfrm>
          <a:off x="0" y="0"/>
          <a:ext cx="0" cy="0"/>
          <a:chOff x="0" y="0"/>
          <a:chExt cx="0" cy="0"/>
        </a:xfrm>
      </p:grpSpPr>
      <p:pic>
        <p:nvPicPr>
          <p:cNvPr id="20" name="Google Shape;20;p25"/>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ólo el título">
  <p:cSld name="Sólo el título">
    <p:spTree>
      <p:nvGrpSpPr>
        <p:cNvPr id="1" name="Shape 21"/>
        <p:cNvGrpSpPr/>
        <p:nvPr/>
      </p:nvGrpSpPr>
      <p:grpSpPr>
        <a:xfrm>
          <a:off x="0" y="0"/>
          <a:ext cx="0" cy="0"/>
          <a:chOff x="0" y="0"/>
          <a:chExt cx="0" cy="0"/>
        </a:xfrm>
      </p:grpSpPr>
      <p:pic>
        <p:nvPicPr>
          <p:cNvPr id="22" name="Google Shape;22;p26"/>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23"/>
        <p:cNvGrpSpPr/>
        <p:nvPr/>
      </p:nvGrpSpPr>
      <p:grpSpPr>
        <a:xfrm>
          <a:off x="0" y="0"/>
          <a:ext cx="0" cy="0"/>
          <a:chOff x="0" y="0"/>
          <a:chExt cx="0" cy="0"/>
        </a:xfrm>
      </p:grpSpPr>
      <p:pic>
        <p:nvPicPr>
          <p:cNvPr id="24" name="Google Shape;24;p2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25"/>
        <p:cNvGrpSpPr/>
        <p:nvPr/>
      </p:nvGrpSpPr>
      <p:grpSpPr>
        <a:xfrm>
          <a:off x="0" y="0"/>
          <a:ext cx="0" cy="0"/>
          <a:chOff x="0" y="0"/>
          <a:chExt cx="0" cy="0"/>
        </a:xfrm>
      </p:grpSpPr>
      <p:pic>
        <p:nvPicPr>
          <p:cNvPr id="26" name="Google Shape;26;p28"/>
          <p:cNvPicPr preferRelativeResize="0"/>
          <p:nvPr/>
        </p:nvPicPr>
        <p:blipFill rotWithShape="1">
          <a:blip r:embed="rId2">
            <a:alphaModFix/>
          </a:blip>
          <a:srcRect l="88730" b="81517"/>
          <a:stretch/>
        </p:blipFill>
        <p:spPr>
          <a:xfrm>
            <a:off x="8113486" y="0"/>
            <a:ext cx="1030514" cy="95068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pic>
        <p:nvPicPr>
          <p:cNvPr id="28" name="Google Shape;28;p29"/>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29"/>
        <p:cNvGrpSpPr/>
        <p:nvPr/>
      </p:nvGrpSpPr>
      <p:grpSpPr>
        <a:xfrm>
          <a:off x="0" y="0"/>
          <a:ext cx="0" cy="0"/>
          <a:chOff x="0" y="0"/>
          <a:chExt cx="0" cy="0"/>
        </a:xfrm>
      </p:grpSpPr>
      <p:sp>
        <p:nvSpPr>
          <p:cNvPr id="30" name="Google Shape;30;p30"/>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0"/>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30"/>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3" name="Google Shape;33;p3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36"/>
        <p:cNvGrpSpPr/>
        <p:nvPr/>
      </p:nvGrpSpPr>
      <p:grpSpPr>
        <a:xfrm>
          <a:off x="0" y="0"/>
          <a:ext cx="0" cy="0"/>
          <a:chOff x="0" y="0"/>
          <a:chExt cx="0" cy="0"/>
        </a:xfrm>
      </p:grpSpPr>
      <p:sp>
        <p:nvSpPr>
          <p:cNvPr id="37" name="Google Shape;37;p31"/>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9" name="Google Shape;39;p31"/>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0" name="Google Shape;40;p3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2"/>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43.jpg"/><Relationship Id="rId18" Type="http://schemas.openxmlformats.org/officeDocument/2006/relationships/image" Target="../media/image48.jpg"/><Relationship Id="rId3" Type="http://schemas.openxmlformats.org/officeDocument/2006/relationships/image" Target="../media/image33.png"/><Relationship Id="rId7" Type="http://schemas.openxmlformats.org/officeDocument/2006/relationships/image" Target="../media/image37.jpg"/><Relationship Id="rId12" Type="http://schemas.openxmlformats.org/officeDocument/2006/relationships/image" Target="../media/image42.jpg"/><Relationship Id="rId17" Type="http://schemas.openxmlformats.org/officeDocument/2006/relationships/image" Target="../media/image47.jpg"/><Relationship Id="rId2" Type="http://schemas.openxmlformats.org/officeDocument/2006/relationships/notesSlide" Target="../notesSlides/notesSlide16.xml"/><Relationship Id="rId16" Type="http://schemas.openxmlformats.org/officeDocument/2006/relationships/image" Target="../media/image46.jpg"/><Relationship Id="rId1" Type="http://schemas.openxmlformats.org/officeDocument/2006/relationships/slideLayout" Target="../slideLayouts/slideLayout3.xml"/><Relationship Id="rId6" Type="http://schemas.openxmlformats.org/officeDocument/2006/relationships/image" Target="../media/image36.jpg"/><Relationship Id="rId11" Type="http://schemas.openxmlformats.org/officeDocument/2006/relationships/image" Target="../media/image41.jpg"/><Relationship Id="rId5" Type="http://schemas.openxmlformats.org/officeDocument/2006/relationships/image" Target="../media/image35.jpg"/><Relationship Id="rId15" Type="http://schemas.openxmlformats.org/officeDocument/2006/relationships/image" Target="../media/image45.jpg"/><Relationship Id="rId10" Type="http://schemas.openxmlformats.org/officeDocument/2006/relationships/image" Target="../media/image40.jpg"/><Relationship Id="rId4" Type="http://schemas.openxmlformats.org/officeDocument/2006/relationships/image" Target="../media/image34.png"/><Relationship Id="rId9" Type="http://schemas.openxmlformats.org/officeDocument/2006/relationships/image" Target="../media/image39.jpg"/><Relationship Id="rId14" Type="http://schemas.openxmlformats.org/officeDocument/2006/relationships/image" Target="../media/image44.jp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1.png"/><Relationship Id="rId7"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p:nvPr/>
        </p:nvSpPr>
        <p:spPr>
          <a:xfrm>
            <a:off x="5463843" y="1019508"/>
            <a:ext cx="2756985" cy="95410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2800" b="1" i="0" u="none" strike="noStrike" cap="none">
                <a:solidFill>
                  <a:srgbClr val="3F3F3F"/>
                </a:solidFill>
                <a:latin typeface="Calibri"/>
                <a:ea typeface="Calibri"/>
                <a:cs typeface="Calibri"/>
                <a:sym typeface="Calibri"/>
              </a:rPr>
              <a:t>Proyecto Formativo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0"/>
          <p:cNvPicPr preferRelativeResize="0"/>
          <p:nvPr/>
        </p:nvPicPr>
        <p:blipFill rotWithShape="1">
          <a:blip r:embed="rId3">
            <a:alphaModFix/>
          </a:blip>
          <a:srcRect/>
          <a:stretch/>
        </p:blipFill>
        <p:spPr>
          <a:xfrm>
            <a:off x="0" y="468317"/>
            <a:ext cx="5174322" cy="4179882"/>
          </a:xfrm>
          <a:prstGeom prst="rect">
            <a:avLst/>
          </a:prstGeom>
          <a:noFill/>
          <a:ln>
            <a:noFill/>
          </a:ln>
        </p:spPr>
      </p:pic>
      <p:pic>
        <p:nvPicPr>
          <p:cNvPr id="150" name="Google Shape;150;p10"/>
          <p:cNvPicPr preferRelativeResize="0"/>
          <p:nvPr/>
        </p:nvPicPr>
        <p:blipFill rotWithShape="1">
          <a:blip r:embed="rId4">
            <a:alphaModFix/>
          </a:blip>
          <a:srcRect/>
          <a:stretch/>
        </p:blipFill>
        <p:spPr>
          <a:xfrm>
            <a:off x="6294476" y="485484"/>
            <a:ext cx="1414129" cy="4801289"/>
          </a:xfrm>
          <a:prstGeom prst="rect">
            <a:avLst/>
          </a:prstGeom>
          <a:noFill/>
          <a:ln>
            <a:noFill/>
          </a:ln>
        </p:spPr>
      </p:pic>
      <p:sp>
        <p:nvSpPr>
          <p:cNvPr id="151" name="Google Shape;151;p10"/>
          <p:cNvSpPr/>
          <p:nvPr/>
        </p:nvSpPr>
        <p:spPr>
          <a:xfrm rot="5400000">
            <a:off x="2686069" y="2535398"/>
            <a:ext cx="5430047"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p:nvPr/>
        </p:nvSpPr>
        <p:spPr>
          <a:xfrm>
            <a:off x="781050" y="749143"/>
            <a:ext cx="278841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a:solidFill>
                  <a:srgbClr val="3F3F3F"/>
                </a:solidFill>
                <a:latin typeface="Calibri"/>
                <a:ea typeface="Calibri"/>
                <a:cs typeface="Calibri"/>
                <a:sym typeface="Calibri"/>
              </a:rPr>
              <a:t>Proyección</a:t>
            </a:r>
            <a:endParaRPr/>
          </a:p>
        </p:txBody>
      </p:sp>
      <p:sp>
        <p:nvSpPr>
          <p:cNvPr id="158" name="Google Shape;158;p11"/>
          <p:cNvSpPr txBox="1"/>
          <p:nvPr/>
        </p:nvSpPr>
        <p:spPr>
          <a:xfrm>
            <a:off x="781050" y="1762125"/>
            <a:ext cx="7581900" cy="216982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CO" sz="1800">
                <a:solidFill>
                  <a:srgbClr val="4D4D4D"/>
                </a:solidFill>
                <a:latin typeface="Calibri"/>
                <a:ea typeface="Calibri"/>
                <a:cs typeface="Calibri"/>
                <a:sym typeface="Calibri"/>
              </a:rPr>
              <a:t>La aplicación podrá ser escalable adoptando la capacidad de adaptación y de respuesta a medida que el software lo requiera con la inclusión de nuevas funcionalidades </a:t>
            </a:r>
            <a:r>
              <a:rPr lang="es-CO" sz="1800">
                <a:solidFill>
                  <a:srgbClr val="3F3F3F"/>
                </a:solidFill>
                <a:latin typeface="Calibri"/>
                <a:ea typeface="Calibri"/>
                <a:cs typeface="Calibri"/>
                <a:sym typeface="Calibri"/>
              </a:rPr>
              <a:t>facilitando los canales de comunicación entre el personal encargado de los ambientes de formación, instructores y personal administrativo del Sena a nivel nacional.</a:t>
            </a:r>
            <a:endParaRPr sz="1800">
              <a:solidFill>
                <a:srgbClr val="3F3F3F"/>
              </a:solidFill>
              <a:latin typeface="Calibri"/>
              <a:ea typeface="Calibri"/>
              <a:cs typeface="Calibri"/>
              <a:sym typeface="Calibri"/>
            </a:endParaRPr>
          </a:p>
        </p:txBody>
      </p:sp>
      <p:sp>
        <p:nvSpPr>
          <p:cNvPr id="159" name="Google Shape;159;p11"/>
          <p:cNvSpPr/>
          <p:nvPr/>
        </p:nvSpPr>
        <p:spPr>
          <a:xfrm>
            <a:off x="866378" y="1395474"/>
            <a:ext cx="718487"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2"/>
          <p:cNvSpPr txBox="1"/>
          <p:nvPr/>
        </p:nvSpPr>
        <p:spPr>
          <a:xfrm>
            <a:off x="382868" y="249495"/>
            <a:ext cx="44868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b="1">
                <a:solidFill>
                  <a:schemeClr val="lt1"/>
                </a:solidFill>
                <a:latin typeface="Calibri"/>
                <a:ea typeface="Calibri"/>
                <a:cs typeface="Calibri"/>
                <a:sym typeface="Calibri"/>
              </a:rPr>
              <a:t>Generalidades</a:t>
            </a:r>
            <a:endParaRPr/>
          </a:p>
        </p:txBody>
      </p:sp>
      <p:sp>
        <p:nvSpPr>
          <p:cNvPr id="166" name="Google Shape;166;p12"/>
          <p:cNvSpPr txBox="1"/>
          <p:nvPr/>
        </p:nvSpPr>
        <p:spPr>
          <a:xfrm>
            <a:off x="988828" y="2077635"/>
            <a:ext cx="77617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a:solidFill>
                <a:srgbClr val="4D4D4D"/>
              </a:solidFill>
              <a:latin typeface="Calibri"/>
              <a:ea typeface="Calibri"/>
              <a:cs typeface="Calibri"/>
              <a:sym typeface="Calibri"/>
            </a:endParaRPr>
          </a:p>
        </p:txBody>
      </p:sp>
      <p:sp>
        <p:nvSpPr>
          <p:cNvPr id="167" name="Google Shape;167;p12"/>
          <p:cNvSpPr txBox="1"/>
          <p:nvPr/>
        </p:nvSpPr>
        <p:spPr>
          <a:xfrm>
            <a:off x="531628" y="1562986"/>
            <a:ext cx="4572807"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800">
                <a:solidFill>
                  <a:srgbClr val="3F3F3F"/>
                </a:solidFill>
                <a:latin typeface="Calibri"/>
                <a:ea typeface="Calibri"/>
                <a:cs typeface="Calibri"/>
                <a:sym typeface="Calibri"/>
              </a:rPr>
              <a:t>De acuerdo al análisis realizado y documentación recolectada nos permitió tener claridad del producto que se debe desarrollar, identificando los parámetros, reglas y procedimientos necesarios para satisfacer las necesidades del cliente.</a:t>
            </a:r>
            <a:endParaRPr/>
          </a:p>
          <a:p>
            <a:pPr marL="0" marR="0" lvl="0" indent="0" algn="just" rtl="0">
              <a:spcBef>
                <a:spcPts val="0"/>
              </a:spcBef>
              <a:spcAft>
                <a:spcPts val="0"/>
              </a:spcAft>
              <a:buNone/>
            </a:pPr>
            <a:endParaRPr sz="1800">
              <a:solidFill>
                <a:srgbClr val="3F3F3F"/>
              </a:solidFill>
              <a:latin typeface="Calibri"/>
              <a:ea typeface="Calibri"/>
              <a:cs typeface="Calibri"/>
              <a:sym typeface="Calibri"/>
            </a:endParaRPr>
          </a:p>
          <a:p>
            <a:pPr marL="0" marR="0" lvl="0" indent="0" algn="just" rtl="0">
              <a:spcBef>
                <a:spcPts val="0"/>
              </a:spcBef>
              <a:spcAft>
                <a:spcPts val="0"/>
              </a:spcAft>
              <a:buNone/>
            </a:pPr>
            <a:r>
              <a:rPr lang="es-CO" sz="1800">
                <a:solidFill>
                  <a:srgbClr val="3F3F3F"/>
                </a:solidFill>
                <a:latin typeface="Calibri"/>
                <a:ea typeface="Calibri"/>
                <a:cs typeface="Calibri"/>
                <a:sym typeface="Calibri"/>
              </a:rPr>
              <a:t>Las HU presentan descripciones cortas y </a:t>
            </a:r>
            <a:endParaRPr/>
          </a:p>
          <a:p>
            <a:pPr marL="0" marR="0" lvl="0" indent="0" algn="just" rtl="0">
              <a:spcBef>
                <a:spcPts val="0"/>
              </a:spcBef>
              <a:spcAft>
                <a:spcPts val="0"/>
              </a:spcAft>
              <a:buNone/>
            </a:pPr>
            <a:r>
              <a:rPr lang="es-CO" sz="1800">
                <a:solidFill>
                  <a:srgbClr val="3F3F3F"/>
                </a:solidFill>
                <a:latin typeface="Calibri"/>
                <a:ea typeface="Calibri"/>
                <a:cs typeface="Calibri"/>
                <a:sym typeface="Calibri"/>
              </a:rPr>
              <a:t>puntuales de las funcionalidades</a:t>
            </a:r>
            <a:endParaRPr/>
          </a:p>
          <a:p>
            <a:pPr marL="0" marR="0" lvl="0" indent="0" algn="just" rtl="0">
              <a:spcBef>
                <a:spcPts val="0"/>
              </a:spcBef>
              <a:spcAft>
                <a:spcPts val="0"/>
              </a:spcAft>
              <a:buNone/>
            </a:pPr>
            <a:r>
              <a:rPr lang="es-CO" sz="1800">
                <a:solidFill>
                  <a:srgbClr val="3F3F3F"/>
                </a:solidFill>
                <a:latin typeface="Calibri"/>
                <a:ea typeface="Calibri"/>
                <a:cs typeface="Calibri"/>
                <a:sym typeface="Calibri"/>
              </a:rPr>
              <a:t>o tareas necesarias para el desarrollo de la</a:t>
            </a:r>
            <a:endParaRPr/>
          </a:p>
          <a:p>
            <a:pPr marL="0" marR="0" lvl="0" indent="0" algn="just" rtl="0">
              <a:spcBef>
                <a:spcPts val="0"/>
              </a:spcBef>
              <a:spcAft>
                <a:spcPts val="0"/>
              </a:spcAft>
              <a:buNone/>
            </a:pPr>
            <a:r>
              <a:rPr lang="es-CO" sz="1800">
                <a:solidFill>
                  <a:srgbClr val="3F3F3F"/>
                </a:solidFill>
                <a:latin typeface="Calibri"/>
                <a:ea typeface="Calibri"/>
                <a:cs typeface="Calibri"/>
                <a:sym typeface="Calibri"/>
              </a:rPr>
              <a:t>aplicación.</a:t>
            </a:r>
            <a:endParaRPr sz="1800">
              <a:solidFill>
                <a:srgbClr val="3F3F3F"/>
              </a:solidFill>
              <a:latin typeface="Calibri"/>
              <a:ea typeface="Calibri"/>
              <a:cs typeface="Calibri"/>
              <a:sym typeface="Calibri"/>
            </a:endParaRPr>
          </a:p>
        </p:txBody>
      </p:sp>
      <p:pic>
        <p:nvPicPr>
          <p:cNvPr id="168" name="Google Shape;168;p12"/>
          <p:cNvPicPr preferRelativeResize="0"/>
          <p:nvPr/>
        </p:nvPicPr>
        <p:blipFill rotWithShape="1">
          <a:blip r:embed="rId3">
            <a:alphaModFix/>
          </a:blip>
          <a:srcRect/>
          <a:stretch/>
        </p:blipFill>
        <p:spPr>
          <a:xfrm>
            <a:off x="5304535" y="1562986"/>
            <a:ext cx="3700299" cy="3119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3"/>
          <p:cNvSpPr/>
          <p:nvPr/>
        </p:nvSpPr>
        <p:spPr>
          <a:xfrm>
            <a:off x="540100" y="1719136"/>
            <a:ext cx="842133"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13"/>
          <p:cNvSpPr txBox="1"/>
          <p:nvPr/>
        </p:nvSpPr>
        <p:spPr>
          <a:xfrm>
            <a:off x="666197" y="2563059"/>
            <a:ext cx="4581524"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800">
                <a:solidFill>
                  <a:srgbClr val="4D4D4D"/>
                </a:solidFill>
                <a:latin typeface="Calibri"/>
                <a:ea typeface="Calibri"/>
                <a:cs typeface="Calibri"/>
                <a:sym typeface="Calibri"/>
              </a:rPr>
              <a:t>Las herramientas y plataformas de trabajo colaborativo para el desarrollo del sistema se realizó con base en metodologías ágiles como SCRUM, diagramas de </a:t>
            </a:r>
            <a:r>
              <a:rPr lang="es-CO" sz="1800">
                <a:solidFill>
                  <a:srgbClr val="3F3F3F"/>
                </a:solidFill>
                <a:latin typeface="Calibri"/>
                <a:ea typeface="Calibri"/>
                <a:cs typeface="Calibri"/>
                <a:sym typeface="Calibri"/>
              </a:rPr>
              <a:t>GANTT</a:t>
            </a:r>
            <a:r>
              <a:rPr lang="es-CO" sz="1800">
                <a:solidFill>
                  <a:srgbClr val="4D4D4D"/>
                </a:solidFill>
                <a:latin typeface="Calibri"/>
                <a:ea typeface="Calibri"/>
                <a:cs typeface="Calibri"/>
                <a:sym typeface="Calibri"/>
              </a:rPr>
              <a:t> y plataformas como Trello, Jira, Meet, Slack, GitHub</a:t>
            </a:r>
            <a:endParaRPr/>
          </a:p>
        </p:txBody>
      </p:sp>
      <p:sp>
        <p:nvSpPr>
          <p:cNvPr id="176" name="Google Shape;176;p13"/>
          <p:cNvSpPr txBox="1"/>
          <p:nvPr/>
        </p:nvSpPr>
        <p:spPr>
          <a:xfrm>
            <a:off x="450353" y="362783"/>
            <a:ext cx="317318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b="1">
                <a:solidFill>
                  <a:srgbClr val="3F3F3F"/>
                </a:solidFill>
                <a:latin typeface="Calibri"/>
                <a:ea typeface="Calibri"/>
                <a:cs typeface="Calibri"/>
                <a:sym typeface="Calibri"/>
              </a:rPr>
              <a:t>Metodologías de trabajo</a:t>
            </a:r>
            <a:endParaRPr/>
          </a:p>
        </p:txBody>
      </p:sp>
      <p:pic>
        <p:nvPicPr>
          <p:cNvPr id="177" name="Google Shape;177;p13"/>
          <p:cNvPicPr preferRelativeResize="0"/>
          <p:nvPr/>
        </p:nvPicPr>
        <p:blipFill rotWithShape="1">
          <a:blip r:embed="rId3">
            <a:alphaModFix/>
          </a:blip>
          <a:srcRect/>
          <a:stretch/>
        </p:blipFill>
        <p:spPr>
          <a:xfrm>
            <a:off x="5260587" y="1116814"/>
            <a:ext cx="3433060" cy="446298"/>
          </a:xfrm>
          <a:prstGeom prst="rect">
            <a:avLst/>
          </a:prstGeom>
          <a:noFill/>
          <a:ln>
            <a:noFill/>
          </a:ln>
        </p:spPr>
      </p:pic>
      <p:pic>
        <p:nvPicPr>
          <p:cNvPr id="178" name="Google Shape;178;p13" descr="Gráfico, Iconos De Equipo, Organización imagen png - imagen transparente  descarga gratuita"/>
          <p:cNvPicPr preferRelativeResize="0"/>
          <p:nvPr/>
        </p:nvPicPr>
        <p:blipFill rotWithShape="1">
          <a:blip r:embed="rId4">
            <a:alphaModFix/>
          </a:blip>
          <a:srcRect l="21473" r="21596" b="2769"/>
          <a:stretch/>
        </p:blipFill>
        <p:spPr>
          <a:xfrm>
            <a:off x="7490621" y="3006827"/>
            <a:ext cx="1497115" cy="1477328"/>
          </a:xfrm>
          <a:prstGeom prst="ellipse">
            <a:avLst/>
          </a:prstGeom>
          <a:noFill/>
          <a:ln>
            <a:noFill/>
          </a:ln>
        </p:spPr>
      </p:pic>
      <p:pic>
        <p:nvPicPr>
          <p:cNvPr id="179" name="Google Shape;179;p13" descr="Planificando proyectos con Trello | Blog de informática y tecnología |  Consultoría Informática"/>
          <p:cNvPicPr preferRelativeResize="0"/>
          <p:nvPr/>
        </p:nvPicPr>
        <p:blipFill rotWithShape="1">
          <a:blip r:embed="rId5">
            <a:alphaModFix/>
          </a:blip>
          <a:srcRect t="24160" b="25900"/>
          <a:stretch/>
        </p:blipFill>
        <p:spPr>
          <a:xfrm>
            <a:off x="5715054" y="1833086"/>
            <a:ext cx="2524125" cy="903767"/>
          </a:xfrm>
          <a:prstGeom prst="rect">
            <a:avLst/>
          </a:prstGeom>
          <a:noFill/>
          <a:ln>
            <a:noFill/>
          </a:ln>
        </p:spPr>
      </p:pic>
      <p:sp>
        <p:nvSpPr>
          <p:cNvPr id="180" name="Google Shape;180;p13" descr="Scrum - Iconos gratis de negocios y finanzas"/>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1" name="Google Shape;181;p13" descr="Introducción a Git y GitHub – Cupones Hosting y dominio – Online Coupons"/>
          <p:cNvPicPr preferRelativeResize="0"/>
          <p:nvPr/>
        </p:nvPicPr>
        <p:blipFill rotWithShape="1">
          <a:blip r:embed="rId6">
            <a:alphaModFix/>
          </a:blip>
          <a:srcRect/>
          <a:stretch/>
        </p:blipFill>
        <p:spPr>
          <a:xfrm>
            <a:off x="5331297" y="3119871"/>
            <a:ext cx="2159324" cy="1251239"/>
          </a:xfrm>
          <a:prstGeom prst="rect">
            <a:avLst/>
          </a:prstGeom>
          <a:noFill/>
          <a:ln>
            <a:noFill/>
          </a:ln>
        </p:spPr>
      </p:pic>
      <p:sp>
        <p:nvSpPr>
          <p:cNvPr id="182" name="Google Shape;182;p13"/>
          <p:cNvSpPr txBox="1"/>
          <p:nvPr/>
        </p:nvSpPr>
        <p:spPr>
          <a:xfrm>
            <a:off x="6797715" y="4928056"/>
            <a:ext cx="2346285"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800">
                <a:solidFill>
                  <a:srgbClr val="4D4D4D"/>
                </a:solidFill>
                <a:latin typeface="Calibri"/>
                <a:ea typeface="Calibri"/>
                <a:cs typeface="Calibri"/>
                <a:sym typeface="Calibri"/>
              </a:rPr>
              <a:t>Fuente: https://sp.depositphotos.com/home.html</a:t>
            </a:r>
            <a:endParaRPr sz="800">
              <a:solidFill>
                <a:srgbClr val="4D4D4D"/>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4"/>
          <p:cNvSpPr/>
          <p:nvPr/>
        </p:nvSpPr>
        <p:spPr>
          <a:xfrm>
            <a:off x="551675" y="1026772"/>
            <a:ext cx="842133"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14"/>
          <p:cNvSpPr txBox="1"/>
          <p:nvPr/>
        </p:nvSpPr>
        <p:spPr>
          <a:xfrm>
            <a:off x="450353" y="380441"/>
            <a:ext cx="552218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b="1">
                <a:solidFill>
                  <a:srgbClr val="3F3F3F"/>
                </a:solidFill>
                <a:latin typeface="Calibri"/>
                <a:ea typeface="Calibri"/>
                <a:cs typeface="Calibri"/>
                <a:sym typeface="Calibri"/>
              </a:rPr>
              <a:t>Metodologías de trabajo</a:t>
            </a:r>
            <a:endParaRPr/>
          </a:p>
        </p:txBody>
      </p:sp>
      <p:sp>
        <p:nvSpPr>
          <p:cNvPr id="190" name="Google Shape;190;p14" descr="Scrum - Iconos gratis de negocios y finanzas"/>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1" name="Google Shape;191;p14"/>
          <p:cNvPicPr preferRelativeResize="0"/>
          <p:nvPr/>
        </p:nvPicPr>
        <p:blipFill rotWithShape="1">
          <a:blip r:embed="rId3">
            <a:alphaModFix/>
          </a:blip>
          <a:srcRect l="20116" t="36583" r="18023" b="7032"/>
          <a:stretch/>
        </p:blipFill>
        <p:spPr>
          <a:xfrm>
            <a:off x="771594" y="1541411"/>
            <a:ext cx="6694077" cy="30465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5"/>
          <p:cNvPicPr preferRelativeResize="0"/>
          <p:nvPr/>
        </p:nvPicPr>
        <p:blipFill rotWithShape="1">
          <a:blip r:embed="rId3">
            <a:alphaModFix/>
          </a:blip>
          <a:srcRect/>
          <a:stretch/>
        </p:blipFill>
        <p:spPr>
          <a:xfrm>
            <a:off x="450353" y="1349490"/>
            <a:ext cx="8098941" cy="3446182"/>
          </a:xfrm>
          <a:prstGeom prst="rect">
            <a:avLst/>
          </a:prstGeom>
          <a:noFill/>
          <a:ln>
            <a:noFill/>
          </a:ln>
        </p:spPr>
      </p:pic>
      <p:sp>
        <p:nvSpPr>
          <p:cNvPr id="198" name="Google Shape;198;p15"/>
          <p:cNvSpPr/>
          <p:nvPr/>
        </p:nvSpPr>
        <p:spPr>
          <a:xfrm>
            <a:off x="520757" y="842106"/>
            <a:ext cx="842133"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15"/>
          <p:cNvSpPr txBox="1"/>
          <p:nvPr/>
        </p:nvSpPr>
        <p:spPr>
          <a:xfrm>
            <a:off x="450353" y="380441"/>
            <a:ext cx="55221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3F3F3F"/>
                </a:solidFill>
                <a:latin typeface="Calibri"/>
                <a:ea typeface="Calibri"/>
                <a:cs typeface="Calibri"/>
                <a:sym typeface="Calibri"/>
              </a:rPr>
              <a:t>Diagrama de Gantt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6"/>
          <p:cNvSpPr txBox="1"/>
          <p:nvPr/>
        </p:nvSpPr>
        <p:spPr>
          <a:xfrm>
            <a:off x="382868" y="249495"/>
            <a:ext cx="44868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b="1">
                <a:solidFill>
                  <a:schemeClr val="lt1"/>
                </a:solidFill>
                <a:latin typeface="Calibri"/>
                <a:ea typeface="Calibri"/>
                <a:cs typeface="Calibri"/>
                <a:sym typeface="Calibri"/>
              </a:rPr>
              <a:t>Aspectos Técnicos</a:t>
            </a:r>
            <a:endParaRPr/>
          </a:p>
        </p:txBody>
      </p:sp>
      <p:pic>
        <p:nvPicPr>
          <p:cNvPr id="206" name="Google Shape;206;p16" descr="Emanuel Goette, alias Crespo: Java EE se mueve a la organización eclipse"/>
          <p:cNvPicPr preferRelativeResize="0"/>
          <p:nvPr/>
        </p:nvPicPr>
        <p:blipFill rotWithShape="1">
          <a:blip r:embed="rId3">
            <a:alphaModFix/>
          </a:blip>
          <a:srcRect/>
          <a:stretch/>
        </p:blipFill>
        <p:spPr>
          <a:xfrm>
            <a:off x="-7589" y="1062135"/>
            <a:ext cx="2703166" cy="1153128"/>
          </a:xfrm>
          <a:prstGeom prst="rect">
            <a:avLst/>
          </a:prstGeom>
          <a:noFill/>
          <a:ln>
            <a:noFill/>
          </a:ln>
        </p:spPr>
      </p:pic>
      <p:pic>
        <p:nvPicPr>
          <p:cNvPr id="207" name="Google Shape;207;p16" descr="Angular 10 - Everything About Latest Features and Updates"/>
          <p:cNvPicPr preferRelativeResize="0"/>
          <p:nvPr/>
        </p:nvPicPr>
        <p:blipFill rotWithShape="1">
          <a:blip r:embed="rId4">
            <a:alphaModFix/>
          </a:blip>
          <a:srcRect/>
          <a:stretch/>
        </p:blipFill>
        <p:spPr>
          <a:xfrm>
            <a:off x="2823308" y="1151625"/>
            <a:ext cx="1922791" cy="670447"/>
          </a:xfrm>
          <a:prstGeom prst="rect">
            <a:avLst/>
          </a:prstGeom>
          <a:noFill/>
          <a:ln>
            <a:noFill/>
          </a:ln>
        </p:spPr>
      </p:pic>
      <p:pic>
        <p:nvPicPr>
          <p:cNvPr id="208" name="Google Shape;208;p16" descr="Palentino Blog - Los Oscar a las mejores Herramientas de Administración GUI  para MySQL. Parte II"/>
          <p:cNvPicPr preferRelativeResize="0"/>
          <p:nvPr/>
        </p:nvPicPr>
        <p:blipFill rotWithShape="1">
          <a:blip r:embed="rId5">
            <a:alphaModFix/>
          </a:blip>
          <a:srcRect/>
          <a:stretch/>
        </p:blipFill>
        <p:spPr>
          <a:xfrm>
            <a:off x="5677016" y="1140846"/>
            <a:ext cx="2050522" cy="1234804"/>
          </a:xfrm>
          <a:prstGeom prst="rect">
            <a:avLst/>
          </a:prstGeom>
          <a:noFill/>
          <a:ln>
            <a:noFill/>
          </a:ln>
        </p:spPr>
      </p:pic>
      <p:pic>
        <p:nvPicPr>
          <p:cNvPr id="209" name="Google Shape;209;p16"/>
          <p:cNvPicPr preferRelativeResize="0"/>
          <p:nvPr/>
        </p:nvPicPr>
        <p:blipFill rotWithShape="1">
          <a:blip r:embed="rId6">
            <a:alphaModFix/>
          </a:blip>
          <a:srcRect/>
          <a:stretch/>
        </p:blipFill>
        <p:spPr>
          <a:xfrm>
            <a:off x="5715047" y="2762297"/>
            <a:ext cx="1964745" cy="1105168"/>
          </a:xfrm>
          <a:prstGeom prst="rect">
            <a:avLst/>
          </a:prstGeom>
          <a:noFill/>
          <a:ln>
            <a:noFill/>
          </a:ln>
        </p:spPr>
      </p:pic>
      <p:pic>
        <p:nvPicPr>
          <p:cNvPr id="210" name="Google Shape;210;p16"/>
          <p:cNvPicPr preferRelativeResize="0"/>
          <p:nvPr/>
        </p:nvPicPr>
        <p:blipFill rotWithShape="1">
          <a:blip r:embed="rId7">
            <a:alphaModFix/>
          </a:blip>
          <a:srcRect/>
          <a:stretch/>
        </p:blipFill>
        <p:spPr>
          <a:xfrm>
            <a:off x="7076900" y="3948578"/>
            <a:ext cx="2043484" cy="1021742"/>
          </a:xfrm>
          <a:prstGeom prst="rect">
            <a:avLst/>
          </a:prstGeom>
          <a:noFill/>
          <a:ln>
            <a:noFill/>
          </a:ln>
        </p:spPr>
      </p:pic>
      <p:pic>
        <p:nvPicPr>
          <p:cNvPr id="211" name="Google Shape;211;p16"/>
          <p:cNvPicPr preferRelativeResize="0"/>
          <p:nvPr/>
        </p:nvPicPr>
        <p:blipFill rotWithShape="1">
          <a:blip r:embed="rId8">
            <a:alphaModFix/>
          </a:blip>
          <a:srcRect/>
          <a:stretch/>
        </p:blipFill>
        <p:spPr>
          <a:xfrm>
            <a:off x="5196581" y="3746219"/>
            <a:ext cx="1446862" cy="1085146"/>
          </a:xfrm>
          <a:prstGeom prst="rect">
            <a:avLst/>
          </a:prstGeom>
          <a:noFill/>
          <a:ln>
            <a:noFill/>
          </a:ln>
        </p:spPr>
      </p:pic>
      <p:pic>
        <p:nvPicPr>
          <p:cNvPr id="212" name="Google Shape;212;p16"/>
          <p:cNvPicPr preferRelativeResize="0"/>
          <p:nvPr/>
        </p:nvPicPr>
        <p:blipFill rotWithShape="1">
          <a:blip r:embed="rId9">
            <a:alphaModFix/>
          </a:blip>
          <a:srcRect/>
          <a:stretch/>
        </p:blipFill>
        <p:spPr>
          <a:xfrm>
            <a:off x="7183032" y="2745509"/>
            <a:ext cx="2156626" cy="1133968"/>
          </a:xfrm>
          <a:prstGeom prst="rect">
            <a:avLst/>
          </a:prstGeom>
          <a:noFill/>
          <a:ln>
            <a:noFill/>
          </a:ln>
        </p:spPr>
      </p:pic>
      <p:pic>
        <p:nvPicPr>
          <p:cNvPr id="213" name="Google Shape;213;p16"/>
          <p:cNvPicPr preferRelativeResize="0"/>
          <p:nvPr/>
        </p:nvPicPr>
        <p:blipFill rotWithShape="1">
          <a:blip r:embed="rId10">
            <a:alphaModFix/>
          </a:blip>
          <a:srcRect/>
          <a:stretch/>
        </p:blipFill>
        <p:spPr>
          <a:xfrm>
            <a:off x="5715047" y="7523635"/>
            <a:ext cx="277871" cy="277871"/>
          </a:xfrm>
          <a:prstGeom prst="rect">
            <a:avLst/>
          </a:prstGeom>
          <a:noFill/>
          <a:ln>
            <a:noFill/>
          </a:ln>
        </p:spPr>
      </p:pic>
      <p:pic>
        <p:nvPicPr>
          <p:cNvPr id="214" name="Google Shape;214;p16"/>
          <p:cNvPicPr preferRelativeResize="0"/>
          <p:nvPr/>
        </p:nvPicPr>
        <p:blipFill rotWithShape="1">
          <a:blip r:embed="rId11">
            <a:alphaModFix/>
          </a:blip>
          <a:srcRect/>
          <a:stretch/>
        </p:blipFill>
        <p:spPr>
          <a:xfrm>
            <a:off x="-112760" y="3978103"/>
            <a:ext cx="1925384" cy="962692"/>
          </a:xfrm>
          <a:prstGeom prst="rect">
            <a:avLst/>
          </a:prstGeom>
          <a:noFill/>
          <a:ln>
            <a:noFill/>
          </a:ln>
        </p:spPr>
      </p:pic>
      <p:pic>
        <p:nvPicPr>
          <p:cNvPr id="215" name="Google Shape;215;p16"/>
          <p:cNvPicPr preferRelativeResize="0"/>
          <p:nvPr/>
        </p:nvPicPr>
        <p:blipFill rotWithShape="1">
          <a:blip r:embed="rId12">
            <a:alphaModFix/>
          </a:blip>
          <a:srcRect/>
          <a:stretch/>
        </p:blipFill>
        <p:spPr>
          <a:xfrm>
            <a:off x="1622113" y="4159260"/>
            <a:ext cx="3196601" cy="852427"/>
          </a:xfrm>
          <a:prstGeom prst="rect">
            <a:avLst/>
          </a:prstGeom>
          <a:noFill/>
          <a:ln>
            <a:noFill/>
          </a:ln>
        </p:spPr>
      </p:pic>
      <p:pic>
        <p:nvPicPr>
          <p:cNvPr id="216" name="Google Shape;216;p16"/>
          <p:cNvPicPr preferRelativeResize="0"/>
          <p:nvPr/>
        </p:nvPicPr>
        <p:blipFill rotWithShape="1">
          <a:blip r:embed="rId13">
            <a:alphaModFix/>
          </a:blip>
          <a:srcRect/>
          <a:stretch/>
        </p:blipFill>
        <p:spPr>
          <a:xfrm>
            <a:off x="3237260" y="2552738"/>
            <a:ext cx="2666159" cy="1124284"/>
          </a:xfrm>
          <a:prstGeom prst="rect">
            <a:avLst/>
          </a:prstGeom>
          <a:noFill/>
          <a:ln>
            <a:noFill/>
          </a:ln>
        </p:spPr>
      </p:pic>
      <p:pic>
        <p:nvPicPr>
          <p:cNvPr id="217" name="Google Shape;217;p16"/>
          <p:cNvPicPr preferRelativeResize="0"/>
          <p:nvPr/>
        </p:nvPicPr>
        <p:blipFill rotWithShape="1">
          <a:blip r:embed="rId14">
            <a:alphaModFix/>
          </a:blip>
          <a:srcRect/>
          <a:stretch/>
        </p:blipFill>
        <p:spPr>
          <a:xfrm>
            <a:off x="471120" y="2449608"/>
            <a:ext cx="988474" cy="988474"/>
          </a:xfrm>
          <a:prstGeom prst="rect">
            <a:avLst/>
          </a:prstGeom>
          <a:noFill/>
          <a:ln>
            <a:noFill/>
          </a:ln>
        </p:spPr>
      </p:pic>
      <p:pic>
        <p:nvPicPr>
          <p:cNvPr id="218" name="Google Shape;218;p16"/>
          <p:cNvPicPr preferRelativeResize="0"/>
          <p:nvPr/>
        </p:nvPicPr>
        <p:blipFill rotWithShape="1">
          <a:blip r:embed="rId15">
            <a:alphaModFix/>
          </a:blip>
          <a:srcRect/>
          <a:stretch/>
        </p:blipFill>
        <p:spPr>
          <a:xfrm>
            <a:off x="2415290" y="2294303"/>
            <a:ext cx="1900384" cy="635538"/>
          </a:xfrm>
          <a:prstGeom prst="rect">
            <a:avLst/>
          </a:prstGeom>
          <a:noFill/>
          <a:ln>
            <a:noFill/>
          </a:ln>
        </p:spPr>
      </p:pic>
      <p:pic>
        <p:nvPicPr>
          <p:cNvPr id="219" name="Google Shape;219;p16"/>
          <p:cNvPicPr preferRelativeResize="0"/>
          <p:nvPr/>
        </p:nvPicPr>
        <p:blipFill rotWithShape="1">
          <a:blip r:embed="rId16">
            <a:alphaModFix/>
          </a:blip>
          <a:srcRect/>
          <a:stretch/>
        </p:blipFill>
        <p:spPr>
          <a:xfrm>
            <a:off x="7501134" y="1094197"/>
            <a:ext cx="1619250" cy="1619250"/>
          </a:xfrm>
          <a:prstGeom prst="rect">
            <a:avLst/>
          </a:prstGeom>
          <a:noFill/>
          <a:ln>
            <a:noFill/>
          </a:ln>
        </p:spPr>
      </p:pic>
      <p:pic>
        <p:nvPicPr>
          <p:cNvPr id="220" name="Google Shape;220;p16"/>
          <p:cNvPicPr preferRelativeResize="0"/>
          <p:nvPr/>
        </p:nvPicPr>
        <p:blipFill rotWithShape="1">
          <a:blip r:embed="rId17">
            <a:alphaModFix/>
          </a:blip>
          <a:srcRect/>
          <a:stretch/>
        </p:blipFill>
        <p:spPr>
          <a:xfrm>
            <a:off x="1786399" y="2975526"/>
            <a:ext cx="1257782" cy="1257782"/>
          </a:xfrm>
          <a:prstGeom prst="rect">
            <a:avLst/>
          </a:prstGeom>
          <a:noFill/>
          <a:ln>
            <a:noFill/>
          </a:ln>
        </p:spPr>
      </p:pic>
      <p:pic>
        <p:nvPicPr>
          <p:cNvPr id="221" name="Google Shape;221;p16"/>
          <p:cNvPicPr preferRelativeResize="0"/>
          <p:nvPr/>
        </p:nvPicPr>
        <p:blipFill rotWithShape="1">
          <a:blip r:embed="rId18">
            <a:alphaModFix/>
          </a:blip>
          <a:srcRect/>
          <a:stretch/>
        </p:blipFill>
        <p:spPr>
          <a:xfrm>
            <a:off x="5030044" y="1283146"/>
            <a:ext cx="962874" cy="962874"/>
          </a:xfrm>
          <a:prstGeom prst="rect">
            <a:avLst/>
          </a:prstGeom>
          <a:noFill/>
          <a:ln>
            <a:noFill/>
          </a:ln>
        </p:spPr>
      </p:pic>
      <p:sp>
        <p:nvSpPr>
          <p:cNvPr id="222" name="Google Shape;222;p16"/>
          <p:cNvSpPr txBox="1"/>
          <p:nvPr/>
        </p:nvSpPr>
        <p:spPr>
          <a:xfrm>
            <a:off x="3131485" y="4940795"/>
            <a:ext cx="2346285"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800">
                <a:solidFill>
                  <a:srgbClr val="4D4D4D"/>
                </a:solidFill>
                <a:latin typeface="Calibri"/>
                <a:ea typeface="Calibri"/>
                <a:cs typeface="Calibri"/>
                <a:sym typeface="Calibri"/>
              </a:rPr>
              <a:t>Fuente: https://sp.depositphotos.com/home.html</a:t>
            </a:r>
            <a:endParaRPr sz="800">
              <a:solidFill>
                <a:srgbClr val="4D4D4D"/>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p:nvPr/>
        </p:nvSpPr>
        <p:spPr>
          <a:xfrm>
            <a:off x="528526" y="1184433"/>
            <a:ext cx="842133"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17"/>
          <p:cNvSpPr txBox="1"/>
          <p:nvPr/>
        </p:nvSpPr>
        <p:spPr>
          <a:xfrm>
            <a:off x="384396" y="534543"/>
            <a:ext cx="31731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b="1">
                <a:solidFill>
                  <a:srgbClr val="3F3F3F"/>
                </a:solidFill>
                <a:latin typeface="Calibri"/>
                <a:ea typeface="Calibri"/>
                <a:cs typeface="Calibri"/>
                <a:sym typeface="Calibri"/>
              </a:rPr>
              <a:t>Back end </a:t>
            </a:r>
            <a:endParaRPr/>
          </a:p>
        </p:txBody>
      </p:sp>
      <p:sp>
        <p:nvSpPr>
          <p:cNvPr id="230" name="Google Shape;230;p17" descr="Scrum - Iconos gratis de negocios y finanzas"/>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17"/>
          <p:cNvSpPr txBox="1"/>
          <p:nvPr/>
        </p:nvSpPr>
        <p:spPr>
          <a:xfrm>
            <a:off x="319794" y="1602921"/>
            <a:ext cx="4572000" cy="323165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CO" sz="1700">
                <a:solidFill>
                  <a:srgbClr val="3F3F3F"/>
                </a:solidFill>
                <a:latin typeface="Calibri"/>
                <a:ea typeface="Calibri"/>
                <a:cs typeface="Calibri"/>
                <a:sym typeface="Calibri"/>
              </a:rPr>
              <a:t>Se eligió el lenguaje de programación Java EE ya que su especificación que habilita soluciones para desarrollo, uso efectivo y manejo de multicapas en aplicaciones centralizadas en el servidor. Entre sus ventajas se encuentran la gran </a:t>
            </a:r>
            <a:r>
              <a:rPr lang="es-CO" sz="1700" b="1">
                <a:solidFill>
                  <a:srgbClr val="3F3F3F"/>
                </a:solidFill>
                <a:latin typeface="Calibri"/>
                <a:ea typeface="Calibri"/>
                <a:cs typeface="Calibri"/>
                <a:sym typeface="Calibri"/>
              </a:rPr>
              <a:t>robustez, fiabilidad, estabilidad y seguridad</a:t>
            </a:r>
            <a:r>
              <a:rPr lang="es-CO" sz="1700">
                <a:solidFill>
                  <a:srgbClr val="3F3F3F"/>
                </a:solidFill>
                <a:latin typeface="Calibri"/>
                <a:ea typeface="Calibri"/>
                <a:cs typeface="Calibri"/>
                <a:sym typeface="Calibri"/>
              </a:rPr>
              <a:t>.</a:t>
            </a:r>
            <a:endParaRPr/>
          </a:p>
          <a:p>
            <a:pPr marL="0" marR="0" lvl="0" indent="0" algn="just" rtl="0">
              <a:lnSpc>
                <a:spcPct val="150000"/>
              </a:lnSpc>
              <a:spcBef>
                <a:spcPts val="0"/>
              </a:spcBef>
              <a:spcAft>
                <a:spcPts val="0"/>
              </a:spcAft>
              <a:buNone/>
            </a:pPr>
            <a:r>
              <a:rPr lang="es-CO" sz="1700" b="0" i="0">
                <a:solidFill>
                  <a:srgbClr val="3F3F3F"/>
                </a:solidFill>
                <a:latin typeface="Calibri"/>
                <a:ea typeface="Calibri"/>
                <a:cs typeface="Calibri"/>
                <a:sym typeface="Calibri"/>
              </a:rPr>
              <a:t>Además se implementó el modelo vista controlador (MVC)</a:t>
            </a:r>
            <a:endParaRPr/>
          </a:p>
        </p:txBody>
      </p:sp>
      <p:pic>
        <p:nvPicPr>
          <p:cNvPr id="232" name="Google Shape;232;p17"/>
          <p:cNvPicPr preferRelativeResize="0"/>
          <p:nvPr/>
        </p:nvPicPr>
        <p:blipFill rotWithShape="1">
          <a:blip r:embed="rId3">
            <a:alphaModFix/>
          </a:blip>
          <a:srcRect/>
          <a:stretch/>
        </p:blipFill>
        <p:spPr>
          <a:xfrm>
            <a:off x="8270874" y="238073"/>
            <a:ext cx="608543" cy="592940"/>
          </a:xfrm>
          <a:prstGeom prst="rect">
            <a:avLst/>
          </a:prstGeom>
          <a:noFill/>
          <a:ln>
            <a:noFill/>
          </a:ln>
        </p:spPr>
      </p:pic>
      <p:sp>
        <p:nvSpPr>
          <p:cNvPr id="233" name="Google Shape;233;p17"/>
          <p:cNvSpPr/>
          <p:nvPr/>
        </p:nvSpPr>
        <p:spPr>
          <a:xfrm rot="5400000">
            <a:off x="2440743" y="2548890"/>
            <a:ext cx="5430047"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4" name="Google Shape;234;p17"/>
          <p:cNvPicPr preferRelativeResize="0"/>
          <p:nvPr/>
        </p:nvPicPr>
        <p:blipFill rotWithShape="1">
          <a:blip r:embed="rId4">
            <a:alphaModFix/>
          </a:blip>
          <a:srcRect/>
          <a:stretch/>
        </p:blipFill>
        <p:spPr>
          <a:xfrm>
            <a:off x="5238429" y="1094498"/>
            <a:ext cx="3753171" cy="3619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8"/>
          <p:cNvSpPr/>
          <p:nvPr/>
        </p:nvSpPr>
        <p:spPr>
          <a:xfrm>
            <a:off x="540100" y="1063584"/>
            <a:ext cx="842133"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8"/>
          <p:cNvSpPr txBox="1"/>
          <p:nvPr/>
        </p:nvSpPr>
        <p:spPr>
          <a:xfrm>
            <a:off x="404182" y="349380"/>
            <a:ext cx="31731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b="1">
                <a:solidFill>
                  <a:srgbClr val="3F3F3F"/>
                </a:solidFill>
                <a:latin typeface="Calibri"/>
                <a:ea typeface="Calibri"/>
                <a:cs typeface="Calibri"/>
                <a:sym typeface="Calibri"/>
              </a:rPr>
              <a:t>Front end</a:t>
            </a:r>
            <a:endParaRPr/>
          </a:p>
        </p:txBody>
      </p:sp>
      <p:sp>
        <p:nvSpPr>
          <p:cNvPr id="242" name="Google Shape;242;p18" descr="Scrum - Iconos gratis de negocios y finanzas"/>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18"/>
          <p:cNvSpPr txBox="1"/>
          <p:nvPr/>
        </p:nvSpPr>
        <p:spPr>
          <a:xfrm>
            <a:off x="287544" y="1407643"/>
            <a:ext cx="4572000" cy="34163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CO" sz="1800">
                <a:solidFill>
                  <a:srgbClr val="3F3F3F"/>
                </a:solidFill>
                <a:latin typeface="Calibri"/>
                <a:ea typeface="Calibri"/>
                <a:cs typeface="Calibri"/>
                <a:sym typeface="Calibri"/>
              </a:rPr>
              <a:t>Para el diseño de la aplicación se adoptó como framework Angular ya que permite la generación de aplicaciones web de una sola página, permite el uso del modelo vista controlador (MVC).</a:t>
            </a:r>
            <a:endParaRPr/>
          </a:p>
          <a:p>
            <a:pPr marL="0" marR="0" lvl="0" indent="0" algn="just" rtl="0">
              <a:lnSpc>
                <a:spcPct val="150000"/>
              </a:lnSpc>
              <a:spcBef>
                <a:spcPts val="0"/>
              </a:spcBef>
              <a:spcAft>
                <a:spcPts val="0"/>
              </a:spcAft>
              <a:buNone/>
            </a:pPr>
            <a:endParaRPr sz="1800">
              <a:solidFill>
                <a:srgbClr val="3F3F3F"/>
              </a:solidFill>
              <a:latin typeface="Calibri"/>
              <a:ea typeface="Calibri"/>
              <a:cs typeface="Calibri"/>
              <a:sym typeface="Calibri"/>
            </a:endParaRPr>
          </a:p>
          <a:p>
            <a:pPr marL="0" marR="0" lvl="0" indent="0" algn="just" rtl="0">
              <a:lnSpc>
                <a:spcPct val="150000"/>
              </a:lnSpc>
              <a:spcBef>
                <a:spcPts val="0"/>
              </a:spcBef>
              <a:spcAft>
                <a:spcPts val="0"/>
              </a:spcAft>
              <a:buNone/>
            </a:pPr>
            <a:r>
              <a:rPr lang="es-CO" sz="1800">
                <a:solidFill>
                  <a:srgbClr val="3F3F3F"/>
                </a:solidFill>
                <a:latin typeface="Calibri"/>
                <a:ea typeface="Calibri"/>
                <a:cs typeface="Calibri"/>
                <a:sym typeface="Calibri"/>
              </a:rPr>
              <a:t>Para el desarrollo de las interfaces de usuario se utilizo Html, Css y Bootstrap</a:t>
            </a:r>
            <a:endParaRPr sz="1800">
              <a:solidFill>
                <a:srgbClr val="3F3F3F"/>
              </a:solidFill>
              <a:latin typeface="Calibri"/>
              <a:ea typeface="Calibri"/>
              <a:cs typeface="Calibri"/>
              <a:sym typeface="Calibri"/>
            </a:endParaRPr>
          </a:p>
        </p:txBody>
      </p:sp>
      <p:pic>
        <p:nvPicPr>
          <p:cNvPr id="244" name="Google Shape;244;p18"/>
          <p:cNvPicPr preferRelativeResize="0"/>
          <p:nvPr/>
        </p:nvPicPr>
        <p:blipFill rotWithShape="1">
          <a:blip r:embed="rId3">
            <a:alphaModFix/>
          </a:blip>
          <a:srcRect/>
          <a:stretch/>
        </p:blipFill>
        <p:spPr>
          <a:xfrm>
            <a:off x="8320757" y="220592"/>
            <a:ext cx="608543" cy="592940"/>
          </a:xfrm>
          <a:prstGeom prst="rect">
            <a:avLst/>
          </a:prstGeom>
          <a:noFill/>
          <a:ln>
            <a:noFill/>
          </a:ln>
        </p:spPr>
      </p:pic>
      <p:sp>
        <p:nvSpPr>
          <p:cNvPr id="245" name="Google Shape;245;p18"/>
          <p:cNvSpPr/>
          <p:nvPr/>
        </p:nvSpPr>
        <p:spPr>
          <a:xfrm rot="5400000">
            <a:off x="2440743" y="2548890"/>
            <a:ext cx="5430047"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6" name="Google Shape;246;p18"/>
          <p:cNvPicPr preferRelativeResize="0"/>
          <p:nvPr/>
        </p:nvPicPr>
        <p:blipFill rotWithShape="1">
          <a:blip r:embed="rId4">
            <a:alphaModFix/>
          </a:blip>
          <a:srcRect/>
          <a:stretch/>
        </p:blipFill>
        <p:spPr>
          <a:xfrm>
            <a:off x="5409091" y="1236400"/>
            <a:ext cx="3581069" cy="37059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9"/>
          <p:cNvSpPr txBox="1"/>
          <p:nvPr/>
        </p:nvSpPr>
        <p:spPr>
          <a:xfrm>
            <a:off x="382868" y="249495"/>
            <a:ext cx="44868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b="1">
                <a:solidFill>
                  <a:schemeClr val="lt1"/>
                </a:solidFill>
                <a:latin typeface="Calibri"/>
                <a:ea typeface="Calibri"/>
                <a:cs typeface="Calibri"/>
                <a:sym typeface="Calibri"/>
              </a:rPr>
              <a:t>Mejoras a futuro</a:t>
            </a:r>
            <a:endParaRPr/>
          </a:p>
        </p:txBody>
      </p:sp>
      <p:sp>
        <p:nvSpPr>
          <p:cNvPr id="253" name="Google Shape;253;p19"/>
          <p:cNvSpPr txBox="1"/>
          <p:nvPr/>
        </p:nvSpPr>
        <p:spPr>
          <a:xfrm>
            <a:off x="988828" y="2077635"/>
            <a:ext cx="77617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a:solidFill>
                <a:srgbClr val="4D4D4D"/>
              </a:solidFill>
              <a:latin typeface="Calibri"/>
              <a:ea typeface="Calibri"/>
              <a:cs typeface="Calibri"/>
              <a:sym typeface="Calibri"/>
            </a:endParaRPr>
          </a:p>
        </p:txBody>
      </p:sp>
      <p:sp>
        <p:nvSpPr>
          <p:cNvPr id="254" name="Google Shape;254;p19"/>
          <p:cNvSpPr txBox="1"/>
          <p:nvPr/>
        </p:nvSpPr>
        <p:spPr>
          <a:xfrm>
            <a:off x="287848" y="1369532"/>
            <a:ext cx="4676884" cy="337810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3F3F3F"/>
              </a:buClr>
              <a:buSzPts val="1600"/>
              <a:buFont typeface="Noto Sans Symbols"/>
              <a:buChar char="✔"/>
            </a:pPr>
            <a:r>
              <a:rPr lang="es-CO" sz="1600">
                <a:solidFill>
                  <a:srgbClr val="3F3F3F"/>
                </a:solidFill>
                <a:latin typeface="Calibri"/>
                <a:ea typeface="Calibri"/>
                <a:cs typeface="Calibri"/>
                <a:sym typeface="Calibri"/>
              </a:rPr>
              <a:t>Integración con horarios de formación Instructores</a:t>
            </a:r>
            <a:endParaRPr/>
          </a:p>
          <a:p>
            <a:pPr marL="285750" marR="0" lvl="0" indent="-285750" algn="just" rtl="0">
              <a:lnSpc>
                <a:spcPct val="150000"/>
              </a:lnSpc>
              <a:spcBef>
                <a:spcPts val="0"/>
              </a:spcBef>
              <a:spcAft>
                <a:spcPts val="0"/>
              </a:spcAft>
              <a:buClr>
                <a:srgbClr val="3F3F3F"/>
              </a:buClr>
              <a:buSzPts val="1600"/>
              <a:buFont typeface="Noto Sans Symbols"/>
              <a:buChar char="✔"/>
            </a:pPr>
            <a:r>
              <a:rPr lang="es-CO" sz="1600">
                <a:solidFill>
                  <a:srgbClr val="3F3F3F"/>
                </a:solidFill>
                <a:latin typeface="Calibri"/>
                <a:ea typeface="Calibri"/>
                <a:cs typeface="Calibri"/>
                <a:sym typeface="Calibri"/>
              </a:rPr>
              <a:t>Integración horarios ambientes de formación</a:t>
            </a:r>
            <a:endParaRPr/>
          </a:p>
          <a:p>
            <a:pPr marL="285750" marR="0" lvl="0" indent="-285750" algn="just" rtl="0">
              <a:lnSpc>
                <a:spcPct val="150000"/>
              </a:lnSpc>
              <a:spcBef>
                <a:spcPts val="0"/>
              </a:spcBef>
              <a:spcAft>
                <a:spcPts val="0"/>
              </a:spcAft>
              <a:buClr>
                <a:srgbClr val="3F3F3F"/>
              </a:buClr>
              <a:buSzPts val="1600"/>
              <a:buFont typeface="Noto Sans Symbols"/>
              <a:buChar char="✔"/>
            </a:pPr>
            <a:r>
              <a:rPr lang="es-CO" sz="1600">
                <a:solidFill>
                  <a:srgbClr val="3F3F3F"/>
                </a:solidFill>
                <a:latin typeface="Calibri"/>
                <a:ea typeface="Calibri"/>
                <a:cs typeface="Calibri"/>
                <a:sym typeface="Calibri"/>
              </a:rPr>
              <a:t> inventarios con código de barras ambientes de formación </a:t>
            </a:r>
            <a:endParaRPr/>
          </a:p>
          <a:p>
            <a:pPr marL="285750" marR="0" lvl="0" indent="-285750" algn="just" rtl="0">
              <a:lnSpc>
                <a:spcPct val="150000"/>
              </a:lnSpc>
              <a:spcBef>
                <a:spcPts val="0"/>
              </a:spcBef>
              <a:spcAft>
                <a:spcPts val="0"/>
              </a:spcAft>
              <a:buClr>
                <a:srgbClr val="3F3F3F"/>
              </a:buClr>
              <a:buSzPts val="1600"/>
              <a:buFont typeface="Noto Sans Symbols"/>
              <a:buChar char="✔"/>
            </a:pPr>
            <a:r>
              <a:rPr lang="es-CO" sz="1600">
                <a:solidFill>
                  <a:srgbClr val="3F3F3F"/>
                </a:solidFill>
                <a:latin typeface="Calibri"/>
                <a:ea typeface="Calibri"/>
                <a:cs typeface="Calibri"/>
                <a:sym typeface="Calibri"/>
              </a:rPr>
              <a:t>Reservas de ambientes y/o espacio del centro de formación </a:t>
            </a:r>
            <a:endParaRPr/>
          </a:p>
          <a:p>
            <a:pPr marL="285750" marR="0" lvl="0" indent="-285750" algn="just" rtl="0">
              <a:lnSpc>
                <a:spcPct val="150000"/>
              </a:lnSpc>
              <a:spcBef>
                <a:spcPts val="0"/>
              </a:spcBef>
              <a:spcAft>
                <a:spcPts val="0"/>
              </a:spcAft>
              <a:buClr>
                <a:srgbClr val="3F3F3F"/>
              </a:buClr>
              <a:buSzPts val="1600"/>
              <a:buFont typeface="Noto Sans Symbols"/>
              <a:buChar char="✔"/>
            </a:pPr>
            <a:r>
              <a:rPr lang="es-CO" sz="1600">
                <a:solidFill>
                  <a:srgbClr val="3F3F3F"/>
                </a:solidFill>
                <a:latin typeface="Calibri"/>
                <a:ea typeface="Calibri"/>
                <a:cs typeface="Calibri"/>
                <a:sym typeface="Calibri"/>
              </a:rPr>
              <a:t>Mapa del centro de formación en tiempo real de acuerdo a la disponibilidad de ambientes </a:t>
            </a:r>
            <a:endParaRPr/>
          </a:p>
          <a:p>
            <a:pPr marL="285750" marR="0" lvl="0" indent="-285750" algn="just" rtl="0">
              <a:lnSpc>
                <a:spcPct val="150000"/>
              </a:lnSpc>
              <a:spcBef>
                <a:spcPts val="0"/>
              </a:spcBef>
              <a:spcAft>
                <a:spcPts val="0"/>
              </a:spcAft>
              <a:buClr>
                <a:srgbClr val="3F3F3F"/>
              </a:buClr>
              <a:buSzPts val="1600"/>
              <a:buFont typeface="Noto Sans Symbols"/>
              <a:buChar char="✔"/>
            </a:pPr>
            <a:r>
              <a:rPr lang="es-CO" sz="1600">
                <a:solidFill>
                  <a:srgbClr val="3F3F3F"/>
                </a:solidFill>
                <a:latin typeface="Calibri"/>
                <a:ea typeface="Calibri"/>
                <a:cs typeface="Calibri"/>
                <a:sym typeface="Calibri"/>
              </a:rPr>
              <a:t>Notificaciones push</a:t>
            </a:r>
            <a:endParaRPr sz="1600">
              <a:solidFill>
                <a:srgbClr val="595959"/>
              </a:solidFill>
              <a:latin typeface="Calibri"/>
              <a:ea typeface="Calibri"/>
              <a:cs typeface="Calibri"/>
              <a:sym typeface="Calibri"/>
            </a:endParaRPr>
          </a:p>
        </p:txBody>
      </p:sp>
      <p:pic>
        <p:nvPicPr>
          <p:cNvPr id="255" name="Google Shape;255;p19" descr="Códigos de barras EAN-8 - Simbología en códigos de barras | Cognex"/>
          <p:cNvPicPr preferRelativeResize="0"/>
          <p:nvPr/>
        </p:nvPicPr>
        <p:blipFill rotWithShape="1">
          <a:blip r:embed="rId3">
            <a:alphaModFix/>
          </a:blip>
          <a:srcRect/>
          <a:stretch/>
        </p:blipFill>
        <p:spPr>
          <a:xfrm>
            <a:off x="5441821" y="1565755"/>
            <a:ext cx="2185026" cy="1222050"/>
          </a:xfrm>
          <a:prstGeom prst="rect">
            <a:avLst/>
          </a:prstGeom>
          <a:noFill/>
          <a:ln>
            <a:noFill/>
          </a:ln>
        </p:spPr>
      </p:pic>
      <p:sp>
        <p:nvSpPr>
          <p:cNvPr id="256" name="Google Shape;256;p19"/>
          <p:cNvSpPr/>
          <p:nvPr/>
        </p:nvSpPr>
        <p:spPr>
          <a:xfrm rot="5400000">
            <a:off x="2440743" y="2548890"/>
            <a:ext cx="5430047"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7" name="Google Shape;257;p19"/>
          <p:cNvPicPr preferRelativeResize="0"/>
          <p:nvPr/>
        </p:nvPicPr>
        <p:blipFill rotWithShape="1">
          <a:blip r:embed="rId4">
            <a:alphaModFix/>
          </a:blip>
          <a:srcRect/>
          <a:stretch/>
        </p:blipFill>
        <p:spPr>
          <a:xfrm>
            <a:off x="7047127" y="2958847"/>
            <a:ext cx="1934513" cy="1843915"/>
          </a:xfrm>
          <a:prstGeom prst="rect">
            <a:avLst/>
          </a:prstGeom>
          <a:noFill/>
          <a:ln>
            <a:noFill/>
          </a:ln>
        </p:spPr>
      </p:pic>
      <p:sp>
        <p:nvSpPr>
          <p:cNvPr id="258" name="Google Shape;258;p19"/>
          <p:cNvSpPr txBox="1"/>
          <p:nvPr/>
        </p:nvSpPr>
        <p:spPr>
          <a:xfrm>
            <a:off x="6841242" y="4930182"/>
            <a:ext cx="2346285"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800">
                <a:solidFill>
                  <a:srgbClr val="4D4D4D"/>
                </a:solidFill>
                <a:latin typeface="Calibri"/>
                <a:ea typeface="Calibri"/>
                <a:cs typeface="Calibri"/>
                <a:sym typeface="Calibri"/>
              </a:rPr>
              <a:t>Fuente: https://sp.depositphotos.com/home.html</a:t>
            </a:r>
            <a:endParaRPr sz="800">
              <a:solidFill>
                <a:srgbClr val="4D4D4D"/>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p:nvPr/>
        </p:nvSpPr>
        <p:spPr>
          <a:xfrm>
            <a:off x="5628943" y="724108"/>
            <a:ext cx="2756985" cy="267765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2400" b="1" i="0" u="none" strike="noStrike" cap="none">
                <a:solidFill>
                  <a:srgbClr val="3F3F3F"/>
                </a:solidFill>
                <a:latin typeface="Calibri"/>
                <a:ea typeface="Calibri"/>
                <a:cs typeface="Calibri"/>
                <a:sym typeface="Calibri"/>
              </a:rPr>
              <a:t>Análisis y desarrollo de sistemas de información </a:t>
            </a:r>
            <a:endParaRPr/>
          </a:p>
          <a:p>
            <a:pPr marL="0" marR="0" lvl="0" indent="0" algn="r" rtl="0">
              <a:spcBef>
                <a:spcPts val="0"/>
              </a:spcBef>
              <a:spcAft>
                <a:spcPts val="0"/>
              </a:spcAft>
              <a:buNone/>
            </a:pPr>
            <a:endParaRPr sz="2400" b="1" i="0" u="none" strike="noStrike" cap="none">
              <a:solidFill>
                <a:srgbClr val="3F3F3F"/>
              </a:solidFill>
              <a:latin typeface="Calibri"/>
              <a:ea typeface="Calibri"/>
              <a:cs typeface="Calibri"/>
              <a:sym typeface="Calibri"/>
            </a:endParaRPr>
          </a:p>
          <a:p>
            <a:pPr marL="0" marR="0" lvl="0" indent="0" algn="r" rtl="0">
              <a:spcBef>
                <a:spcPts val="0"/>
              </a:spcBef>
              <a:spcAft>
                <a:spcPts val="0"/>
              </a:spcAft>
              <a:buNone/>
            </a:pPr>
            <a:r>
              <a:rPr lang="es-CO" sz="2400" b="1" i="0" u="none" strike="noStrike" cap="none">
                <a:solidFill>
                  <a:srgbClr val="3F3F3F"/>
                </a:solidFill>
                <a:latin typeface="Calibri"/>
                <a:ea typeface="Calibri"/>
                <a:cs typeface="Calibri"/>
                <a:sym typeface="Calibri"/>
              </a:rPr>
              <a:t> Ficha: 1907902</a:t>
            </a:r>
            <a:endParaRPr/>
          </a:p>
          <a:p>
            <a:pPr marL="0" marR="0" lvl="0" indent="0" algn="r" rtl="0">
              <a:spcBef>
                <a:spcPts val="0"/>
              </a:spcBef>
              <a:spcAft>
                <a:spcPts val="0"/>
              </a:spcAft>
              <a:buNone/>
            </a:pPr>
            <a:r>
              <a:rPr lang="es-CO" sz="2400" b="1" i="0" u="none" strike="noStrike" cap="none">
                <a:solidFill>
                  <a:srgbClr val="3F3F3F"/>
                </a:solidFill>
                <a:latin typeface="Calibri"/>
                <a:ea typeface="Calibri"/>
                <a:cs typeface="Calibri"/>
                <a:sym typeface="Calibri"/>
              </a:rPr>
              <a:t> </a:t>
            </a:r>
            <a:endParaRPr/>
          </a:p>
          <a:p>
            <a:pPr marL="0" marR="0" lvl="0" indent="0" algn="r" rtl="0">
              <a:spcBef>
                <a:spcPts val="0"/>
              </a:spcBef>
              <a:spcAft>
                <a:spcPts val="0"/>
              </a:spcAft>
              <a:buNone/>
            </a:pPr>
            <a:endParaRPr sz="2400" b="1" i="0" u="none" strike="noStrike" cap="none">
              <a:solidFill>
                <a:srgbClr val="3F3F3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19"/>
          <p:cNvSpPr txBox="1"/>
          <p:nvPr/>
        </p:nvSpPr>
        <p:spPr>
          <a:xfrm>
            <a:off x="988828" y="2077635"/>
            <a:ext cx="77617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a:solidFill>
                <a:srgbClr val="4D4D4D"/>
              </a:solidFill>
              <a:latin typeface="Calibri"/>
              <a:ea typeface="Calibri"/>
              <a:cs typeface="Calibri"/>
              <a:sym typeface="Calibri"/>
            </a:endParaRPr>
          </a:p>
        </p:txBody>
      </p:sp>
      <p:pic>
        <p:nvPicPr>
          <p:cNvPr id="2" name="AlertRoom(720P_HD)_1">
            <a:hlinkClick r:id="" action="ppaction://media"/>
            <a:extLst>
              <a:ext uri="{FF2B5EF4-FFF2-40B4-BE49-F238E27FC236}">
                <a16:creationId xmlns:a16="http://schemas.microsoft.com/office/drawing/2014/main" id="{9D3ADE86-23D1-4AE7-B549-F91D9BA1EA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0"/>
            <a:ext cx="9129713" cy="5143500"/>
          </a:xfrm>
          <a:prstGeom prst="rect">
            <a:avLst/>
          </a:prstGeom>
        </p:spPr>
      </p:pic>
    </p:spTree>
    <p:extLst>
      <p:ext uri="{BB962C8B-B14F-4D97-AF65-F5344CB8AC3E}">
        <p14:creationId xmlns:p14="http://schemas.microsoft.com/office/powerpoint/2010/main" val="38015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7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0"/>
          <p:cNvSpPr/>
          <p:nvPr/>
        </p:nvSpPr>
        <p:spPr>
          <a:xfrm>
            <a:off x="947526" y="2173249"/>
            <a:ext cx="7194051" cy="14003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700">
                <a:solidFill>
                  <a:schemeClr val="lt1"/>
                </a:solidFill>
                <a:latin typeface="Calibri"/>
                <a:ea typeface="Calibri"/>
                <a:cs typeface="Calibri"/>
                <a:sym typeface="Calibri"/>
              </a:rPr>
              <a:t>Nicolás González                  </a:t>
            </a:r>
            <a:r>
              <a:rPr lang="es-CO" sz="1700" b="1">
                <a:solidFill>
                  <a:srgbClr val="002060"/>
                </a:solidFill>
                <a:latin typeface="Calibri"/>
                <a:ea typeface="Calibri"/>
                <a:cs typeface="Calibri"/>
                <a:sym typeface="Calibri"/>
              </a:rPr>
              <a:t>nicolas.gonz.mart@gmail.com</a:t>
            </a:r>
            <a:r>
              <a:rPr lang="es-CO" sz="1700">
                <a:solidFill>
                  <a:schemeClr val="lt1"/>
                </a:solidFill>
                <a:latin typeface="Calibri"/>
                <a:ea typeface="Calibri"/>
                <a:cs typeface="Calibri"/>
                <a:sym typeface="Calibri"/>
              </a:rPr>
              <a:t>              318 2601147</a:t>
            </a:r>
            <a:endParaRPr/>
          </a:p>
          <a:p>
            <a:pPr marL="0" marR="0" lvl="0" indent="0" algn="just" rtl="0">
              <a:spcBef>
                <a:spcPts val="0"/>
              </a:spcBef>
              <a:spcAft>
                <a:spcPts val="0"/>
              </a:spcAft>
              <a:buNone/>
            </a:pPr>
            <a:r>
              <a:rPr lang="es-CO" sz="1700">
                <a:solidFill>
                  <a:schemeClr val="lt1"/>
                </a:solidFill>
                <a:latin typeface="Calibri"/>
                <a:ea typeface="Calibri"/>
                <a:cs typeface="Calibri"/>
                <a:sym typeface="Calibri"/>
              </a:rPr>
              <a:t>Juan José Ortiz                      </a:t>
            </a:r>
            <a:r>
              <a:rPr lang="es-CO" sz="1700" b="1">
                <a:solidFill>
                  <a:srgbClr val="002060"/>
                </a:solidFill>
                <a:latin typeface="Calibri"/>
                <a:ea typeface="Calibri"/>
                <a:cs typeface="Calibri"/>
                <a:sym typeface="Calibri"/>
              </a:rPr>
              <a:t>jjortizsanta97@gmail.com                     </a:t>
            </a:r>
            <a:r>
              <a:rPr lang="es-CO" sz="1700">
                <a:solidFill>
                  <a:schemeClr val="lt1"/>
                </a:solidFill>
                <a:latin typeface="Calibri"/>
                <a:ea typeface="Calibri"/>
                <a:cs typeface="Calibri"/>
                <a:sym typeface="Calibri"/>
              </a:rPr>
              <a:t>300 5905557</a:t>
            </a:r>
            <a:endParaRPr/>
          </a:p>
          <a:p>
            <a:pPr marL="0" marR="0" lvl="0" indent="0" algn="just" rtl="0">
              <a:spcBef>
                <a:spcPts val="0"/>
              </a:spcBef>
              <a:spcAft>
                <a:spcPts val="0"/>
              </a:spcAft>
              <a:buNone/>
            </a:pPr>
            <a:r>
              <a:rPr lang="es-CO" sz="1700">
                <a:solidFill>
                  <a:schemeClr val="lt1"/>
                </a:solidFill>
                <a:latin typeface="Calibri"/>
                <a:ea typeface="Calibri"/>
                <a:cs typeface="Calibri"/>
                <a:sym typeface="Calibri"/>
              </a:rPr>
              <a:t>Maicol Steven Páez             </a:t>
            </a:r>
            <a:r>
              <a:rPr lang="es-CO" sz="1700" b="1">
                <a:solidFill>
                  <a:srgbClr val="002060"/>
                </a:solidFill>
                <a:latin typeface="Calibri"/>
                <a:ea typeface="Calibri"/>
                <a:cs typeface="Calibri"/>
                <a:sym typeface="Calibri"/>
              </a:rPr>
              <a:t>mspaez4@misena.edu.co</a:t>
            </a:r>
            <a:r>
              <a:rPr lang="es-CO" sz="1700" b="1">
                <a:solidFill>
                  <a:schemeClr val="lt1"/>
                </a:solidFill>
                <a:latin typeface="Calibri"/>
                <a:ea typeface="Calibri"/>
                <a:cs typeface="Calibri"/>
                <a:sym typeface="Calibri"/>
              </a:rPr>
              <a:t>                       </a:t>
            </a:r>
            <a:r>
              <a:rPr lang="es-CO" sz="1700">
                <a:solidFill>
                  <a:schemeClr val="lt1"/>
                </a:solidFill>
                <a:latin typeface="Calibri"/>
                <a:ea typeface="Calibri"/>
                <a:cs typeface="Calibri"/>
                <a:sym typeface="Calibri"/>
              </a:rPr>
              <a:t>302 3302522</a:t>
            </a:r>
            <a:endParaRPr/>
          </a:p>
          <a:p>
            <a:pPr marL="0" marR="0" lvl="0" indent="0" algn="just" rtl="0">
              <a:spcBef>
                <a:spcPts val="0"/>
              </a:spcBef>
              <a:spcAft>
                <a:spcPts val="0"/>
              </a:spcAft>
              <a:buNone/>
            </a:pPr>
            <a:r>
              <a:rPr lang="es-CO" sz="1700">
                <a:solidFill>
                  <a:schemeClr val="lt1"/>
                </a:solidFill>
                <a:latin typeface="Calibri"/>
                <a:ea typeface="Calibri"/>
                <a:cs typeface="Calibri"/>
                <a:sym typeface="Calibri"/>
              </a:rPr>
              <a:t>Daniela Valderrama </a:t>
            </a:r>
            <a:r>
              <a:rPr lang="es-CO" sz="1700" b="1">
                <a:solidFill>
                  <a:srgbClr val="002060"/>
                </a:solidFill>
                <a:latin typeface="Calibri"/>
                <a:ea typeface="Calibri"/>
                <a:cs typeface="Calibri"/>
                <a:sym typeface="Calibri"/>
              </a:rPr>
              <a:t>            dvalderrama01@misena.edu.co </a:t>
            </a:r>
            <a:r>
              <a:rPr lang="es-CO" sz="1700">
                <a:solidFill>
                  <a:schemeClr val="lt1"/>
                </a:solidFill>
                <a:latin typeface="Calibri"/>
                <a:ea typeface="Calibri"/>
                <a:cs typeface="Calibri"/>
                <a:sym typeface="Calibri"/>
              </a:rPr>
              <a:t>          321 6515712</a:t>
            </a:r>
            <a:endParaRPr/>
          </a:p>
          <a:p>
            <a:pPr marL="0" marR="0" lvl="0" indent="0" algn="just" rtl="0">
              <a:spcBef>
                <a:spcPts val="0"/>
              </a:spcBef>
              <a:spcAft>
                <a:spcPts val="0"/>
              </a:spcAft>
              <a:buNone/>
            </a:pPr>
            <a:endParaRPr sz="1700">
              <a:solidFill>
                <a:schemeClr val="lt1"/>
              </a:solidFill>
              <a:latin typeface="Calibri"/>
              <a:ea typeface="Calibri"/>
              <a:cs typeface="Calibri"/>
              <a:sym typeface="Calibri"/>
            </a:endParaRPr>
          </a:p>
        </p:txBody>
      </p:sp>
      <p:sp>
        <p:nvSpPr>
          <p:cNvPr id="265" name="Google Shape;265;p20"/>
          <p:cNvSpPr txBox="1"/>
          <p:nvPr/>
        </p:nvSpPr>
        <p:spPr>
          <a:xfrm>
            <a:off x="2115415" y="675638"/>
            <a:ext cx="485827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800">
                <a:solidFill>
                  <a:schemeClr val="lt1"/>
                </a:solidFill>
                <a:latin typeface="Calibri"/>
                <a:ea typeface="Calibri"/>
                <a:cs typeface="Calibri"/>
                <a:sym typeface="Calibri"/>
              </a:rPr>
              <a:t>INFORMACIÓN DE APRENDICES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3"/>
          <p:cNvSpPr/>
          <p:nvPr/>
        </p:nvSpPr>
        <p:spPr>
          <a:xfrm>
            <a:off x="590237" y="3635434"/>
            <a:ext cx="2087663" cy="4442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O" sz="1700" b="1" i="0" u="none" strike="noStrike" cap="none">
                <a:solidFill>
                  <a:srgbClr val="3F3F3F"/>
                </a:solidFill>
                <a:latin typeface="Calibri"/>
                <a:ea typeface="Calibri"/>
                <a:cs typeface="Calibri"/>
                <a:sym typeface="Calibri"/>
              </a:rPr>
              <a:t>Daniela Valderrama             </a:t>
            </a:r>
            <a:endParaRPr/>
          </a:p>
        </p:txBody>
      </p:sp>
      <p:pic>
        <p:nvPicPr>
          <p:cNvPr id="73" name="Google Shape;73;p3"/>
          <p:cNvPicPr preferRelativeResize="0"/>
          <p:nvPr/>
        </p:nvPicPr>
        <p:blipFill rotWithShape="1">
          <a:blip r:embed="rId3">
            <a:alphaModFix/>
          </a:blip>
          <a:srcRect/>
          <a:stretch/>
        </p:blipFill>
        <p:spPr>
          <a:xfrm>
            <a:off x="674190" y="1426497"/>
            <a:ext cx="1801278" cy="212734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74" name="Google Shape;74;p3"/>
          <p:cNvPicPr preferRelativeResize="0"/>
          <p:nvPr/>
        </p:nvPicPr>
        <p:blipFill rotWithShape="1">
          <a:blip r:embed="rId4">
            <a:alphaModFix/>
          </a:blip>
          <a:srcRect/>
          <a:stretch/>
        </p:blipFill>
        <p:spPr>
          <a:xfrm>
            <a:off x="2761853" y="1406666"/>
            <a:ext cx="1771782" cy="2127341"/>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76" name="Google Shape;76;p3"/>
          <p:cNvPicPr preferRelativeResize="0"/>
          <p:nvPr/>
        </p:nvPicPr>
        <p:blipFill rotWithShape="1">
          <a:blip r:embed="rId5">
            <a:alphaModFix/>
          </a:blip>
          <a:srcRect l="1200" r="1200"/>
          <a:stretch/>
        </p:blipFill>
        <p:spPr>
          <a:xfrm>
            <a:off x="6668534" y="1367138"/>
            <a:ext cx="1804800" cy="212734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77" name="Google Shape;77;p3"/>
          <p:cNvSpPr/>
          <p:nvPr/>
        </p:nvSpPr>
        <p:spPr>
          <a:xfrm>
            <a:off x="2987763" y="3646192"/>
            <a:ext cx="2087663" cy="4442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O" sz="1700" b="1" i="0" u="none" strike="noStrike" cap="none">
                <a:solidFill>
                  <a:srgbClr val="3F3F3F"/>
                </a:solidFill>
                <a:latin typeface="Calibri"/>
                <a:ea typeface="Calibri"/>
                <a:cs typeface="Calibri"/>
                <a:sym typeface="Calibri"/>
              </a:rPr>
              <a:t>Juan José Ortiz</a:t>
            </a:r>
            <a:endParaRPr sz="1700" b="1" i="0" u="none" strike="noStrike" cap="none">
              <a:solidFill>
                <a:srgbClr val="3F3F3F"/>
              </a:solidFill>
              <a:latin typeface="Calibri"/>
              <a:ea typeface="Calibri"/>
              <a:cs typeface="Calibri"/>
              <a:sym typeface="Calibri"/>
            </a:endParaRPr>
          </a:p>
        </p:txBody>
      </p:sp>
      <p:sp>
        <p:nvSpPr>
          <p:cNvPr id="78" name="Google Shape;78;p3"/>
          <p:cNvSpPr/>
          <p:nvPr/>
        </p:nvSpPr>
        <p:spPr>
          <a:xfrm>
            <a:off x="4975038" y="3655250"/>
            <a:ext cx="1531315" cy="4442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O" sz="1700" b="1" i="0" u="none" strike="noStrike" cap="none">
                <a:solidFill>
                  <a:srgbClr val="3F3F3F"/>
                </a:solidFill>
                <a:latin typeface="Calibri"/>
                <a:ea typeface="Calibri"/>
                <a:cs typeface="Calibri"/>
                <a:sym typeface="Calibri"/>
              </a:rPr>
              <a:t>Maicol Paez</a:t>
            </a:r>
            <a:endParaRPr sz="1700" b="1" i="0" u="none" strike="noStrike" cap="none">
              <a:solidFill>
                <a:srgbClr val="3F3F3F"/>
              </a:solidFill>
              <a:latin typeface="Calibri"/>
              <a:ea typeface="Calibri"/>
              <a:cs typeface="Calibri"/>
              <a:sym typeface="Calibri"/>
            </a:endParaRPr>
          </a:p>
        </p:txBody>
      </p:sp>
      <p:sp>
        <p:nvSpPr>
          <p:cNvPr id="79" name="Google Shape;79;p3"/>
          <p:cNvSpPr/>
          <p:nvPr/>
        </p:nvSpPr>
        <p:spPr>
          <a:xfrm>
            <a:off x="6789203" y="3629285"/>
            <a:ext cx="2087663" cy="4442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s-CO" sz="1700" b="1" i="0" u="none" strike="noStrike" cap="none">
                <a:solidFill>
                  <a:srgbClr val="3F3F3F"/>
                </a:solidFill>
                <a:latin typeface="Calibri"/>
                <a:ea typeface="Calibri"/>
                <a:cs typeface="Calibri"/>
                <a:sym typeface="Calibri"/>
              </a:rPr>
              <a:t>Nicolás González</a:t>
            </a:r>
            <a:endParaRPr/>
          </a:p>
        </p:txBody>
      </p:sp>
      <p:pic>
        <p:nvPicPr>
          <p:cNvPr id="3" name="Imagen 2">
            <a:extLst>
              <a:ext uri="{FF2B5EF4-FFF2-40B4-BE49-F238E27FC236}">
                <a16:creationId xmlns:a16="http://schemas.microsoft.com/office/drawing/2014/main" id="{2CFD9D3A-6E7D-4488-B2BB-4E58727DC73E}"/>
              </a:ext>
            </a:extLst>
          </p:cNvPr>
          <p:cNvPicPr>
            <a:picLocks noChangeAspect="1"/>
          </p:cNvPicPr>
          <p:nvPr/>
        </p:nvPicPr>
        <p:blipFill rotWithShape="1">
          <a:blip r:embed="rId6"/>
          <a:srcRect l="16360" t="18340"/>
          <a:stretch/>
        </p:blipFill>
        <p:spPr>
          <a:xfrm>
            <a:off x="4696206" y="1324322"/>
            <a:ext cx="1810147" cy="22295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4"/>
          <p:cNvPicPr preferRelativeResize="0"/>
          <p:nvPr/>
        </p:nvPicPr>
        <p:blipFill rotWithShape="1">
          <a:blip r:embed="rId3">
            <a:alphaModFix/>
          </a:blip>
          <a:srcRect/>
          <a:stretch/>
        </p:blipFill>
        <p:spPr>
          <a:xfrm>
            <a:off x="1225533" y="1884538"/>
            <a:ext cx="6209389" cy="2247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5"/>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6"/>
          <p:cNvSpPr txBox="1"/>
          <p:nvPr/>
        </p:nvSpPr>
        <p:spPr>
          <a:xfrm>
            <a:off x="538679" y="804837"/>
            <a:ext cx="412145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800" b="1" i="0" u="none" strike="noStrike" cap="none">
                <a:solidFill>
                  <a:srgbClr val="3F3F3F"/>
                </a:solidFill>
                <a:latin typeface="Calibri"/>
                <a:ea typeface="Calibri"/>
                <a:cs typeface="Calibri"/>
                <a:sym typeface="Calibri"/>
              </a:rPr>
              <a:t>Problemática Identificada</a:t>
            </a:r>
            <a:endParaRPr/>
          </a:p>
        </p:txBody>
      </p:sp>
      <p:sp>
        <p:nvSpPr>
          <p:cNvPr id="98" name="Google Shape;98;p6"/>
          <p:cNvSpPr txBox="1"/>
          <p:nvPr/>
        </p:nvSpPr>
        <p:spPr>
          <a:xfrm>
            <a:off x="589391" y="1751602"/>
            <a:ext cx="7581900" cy="254056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CO" sz="1800">
                <a:solidFill>
                  <a:srgbClr val="3F3F3F"/>
                </a:solidFill>
                <a:latin typeface="Calibri"/>
                <a:ea typeface="Calibri"/>
                <a:cs typeface="Calibri"/>
                <a:sym typeface="Calibri"/>
              </a:rPr>
              <a:t>El Centro de Comercio y Turismo SENA regional Quindío no cuenta con un sistema de información optimo que facilite la comunicación eficiente entre los instructores y el personal encargado de la apertura, cierre y reporte de novedades de los ambientes de formación así mismo se identificó  el uso de un cuaderno minuta para llevar el control, registro y reporte de novedades de los mismos.</a:t>
            </a:r>
            <a:endParaRPr sz="1800">
              <a:solidFill>
                <a:srgbClr val="3F3F3F"/>
              </a:solidFill>
              <a:latin typeface="Calibri"/>
              <a:ea typeface="Calibri"/>
              <a:cs typeface="Calibri"/>
              <a:sym typeface="Calibri"/>
            </a:endParaRPr>
          </a:p>
        </p:txBody>
      </p:sp>
      <p:sp>
        <p:nvSpPr>
          <p:cNvPr id="99" name="Google Shape;99;p6"/>
          <p:cNvSpPr/>
          <p:nvPr/>
        </p:nvSpPr>
        <p:spPr>
          <a:xfrm>
            <a:off x="657057" y="1292693"/>
            <a:ext cx="718487"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7"/>
          <p:cNvPicPr preferRelativeResize="0"/>
          <p:nvPr/>
        </p:nvPicPr>
        <p:blipFill rotWithShape="1">
          <a:blip r:embed="rId3">
            <a:alphaModFix/>
          </a:blip>
          <a:srcRect/>
          <a:stretch/>
        </p:blipFill>
        <p:spPr>
          <a:xfrm>
            <a:off x="5135770" y="177204"/>
            <a:ext cx="608543" cy="592940"/>
          </a:xfrm>
          <a:prstGeom prst="rect">
            <a:avLst/>
          </a:prstGeom>
          <a:noFill/>
          <a:ln>
            <a:noFill/>
          </a:ln>
        </p:spPr>
      </p:pic>
      <p:sp>
        <p:nvSpPr>
          <p:cNvPr id="106" name="Google Shape;106;p7"/>
          <p:cNvSpPr/>
          <p:nvPr/>
        </p:nvSpPr>
        <p:spPr>
          <a:xfrm>
            <a:off x="380143" y="547337"/>
            <a:ext cx="718487"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7"/>
          <p:cNvSpPr txBox="1"/>
          <p:nvPr/>
        </p:nvSpPr>
        <p:spPr>
          <a:xfrm>
            <a:off x="288676" y="709163"/>
            <a:ext cx="4581524"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1800" b="0" i="0">
                <a:solidFill>
                  <a:srgbClr val="3F3F3F"/>
                </a:solidFill>
                <a:latin typeface="Calibri"/>
                <a:ea typeface="Calibri"/>
                <a:cs typeface="Calibri"/>
                <a:sym typeface="Calibri"/>
              </a:rPr>
              <a:t>El cen</a:t>
            </a:r>
            <a:r>
              <a:rPr lang="es-CO" sz="1800">
                <a:solidFill>
                  <a:srgbClr val="3F3F3F"/>
                </a:solidFill>
                <a:latin typeface="Calibri"/>
                <a:ea typeface="Calibri"/>
                <a:cs typeface="Calibri"/>
                <a:sym typeface="Calibri"/>
              </a:rPr>
              <a:t>tro de comercio y turismo cuenta con mas de 20 ambientes de formación y el control sobre ellos se toma alrededor de 10 a 15 min, los cuales perjudican directamente los horarios de formación de los aprendices o el tiempo de descanso de los instructores.</a:t>
            </a:r>
            <a:endParaRPr sz="1800">
              <a:solidFill>
                <a:srgbClr val="3F3F3F"/>
              </a:solidFill>
              <a:latin typeface="Calibri"/>
              <a:ea typeface="Calibri"/>
              <a:cs typeface="Calibri"/>
              <a:sym typeface="Calibri"/>
            </a:endParaRPr>
          </a:p>
        </p:txBody>
      </p:sp>
      <p:pic>
        <p:nvPicPr>
          <p:cNvPr id="108" name="Google Shape;108;p7"/>
          <p:cNvPicPr preferRelativeResize="0"/>
          <p:nvPr/>
        </p:nvPicPr>
        <p:blipFill rotWithShape="1">
          <a:blip r:embed="rId4">
            <a:alphaModFix/>
          </a:blip>
          <a:srcRect/>
          <a:stretch/>
        </p:blipFill>
        <p:spPr>
          <a:xfrm>
            <a:off x="287545" y="2592390"/>
            <a:ext cx="4848225" cy="2133600"/>
          </a:xfrm>
          <a:prstGeom prst="rect">
            <a:avLst/>
          </a:prstGeom>
          <a:noFill/>
          <a:ln>
            <a:noFill/>
          </a:ln>
        </p:spPr>
      </p:pic>
      <p:sp>
        <p:nvSpPr>
          <p:cNvPr id="109" name="Google Shape;109;p7"/>
          <p:cNvSpPr txBox="1"/>
          <p:nvPr/>
        </p:nvSpPr>
        <p:spPr>
          <a:xfrm>
            <a:off x="749105" y="4804946"/>
            <a:ext cx="350677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800">
                <a:solidFill>
                  <a:srgbClr val="4D4D4D"/>
                </a:solidFill>
                <a:latin typeface="Calibri"/>
                <a:ea typeface="Calibri"/>
                <a:cs typeface="Calibri"/>
                <a:sym typeface="Calibri"/>
              </a:rPr>
              <a:t>Fuente: Encuestas Instructores Sena Regional Quindío Centro de Comercio y Turismo</a:t>
            </a:r>
            <a:endParaRPr/>
          </a:p>
        </p:txBody>
      </p:sp>
      <p:pic>
        <p:nvPicPr>
          <p:cNvPr id="110" name="Google Shape;110;p7" descr="https://scontent.fmzl1-1.fna.fbcdn.net/v/t1.0-9/121648283_1260644104302105_881498086752982113_n.jpg?_nc_cat=111&amp;ccb=2&amp;_nc_sid=8bfeb9&amp;_nc_eui2=AeFuIBD0UtbGlLRiL1EmqkziAeTu37_8XWUB5O7fv_xdZS1iRDlzYCXIgJggxZvd_Ec&amp;_nc_ohc=FOQl77ZFoZUAX_c1S5v&amp;_nc_ht=scontent.fmzl1-1.fna&amp;oh=8508133cc3f554b1588d56c6749cb471&amp;oe=5FEF85B9"/>
          <p:cNvPicPr preferRelativeResize="0"/>
          <p:nvPr/>
        </p:nvPicPr>
        <p:blipFill rotWithShape="1">
          <a:blip r:embed="rId5">
            <a:alphaModFix/>
          </a:blip>
          <a:srcRect/>
          <a:stretch/>
        </p:blipFill>
        <p:spPr>
          <a:xfrm>
            <a:off x="5372854" y="995196"/>
            <a:ext cx="3632248" cy="3859694"/>
          </a:xfrm>
          <a:prstGeom prst="rect">
            <a:avLst/>
          </a:prstGeom>
          <a:noFill/>
          <a:ln>
            <a:noFill/>
          </a:ln>
        </p:spPr>
      </p:pic>
      <p:sp>
        <p:nvSpPr>
          <p:cNvPr id="111" name="Google Shape;111;p7"/>
          <p:cNvSpPr/>
          <p:nvPr/>
        </p:nvSpPr>
        <p:spPr>
          <a:xfrm rot="5400000">
            <a:off x="2440743" y="2548890"/>
            <a:ext cx="5430047"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7"/>
          <p:cNvSpPr txBox="1"/>
          <p:nvPr/>
        </p:nvSpPr>
        <p:spPr>
          <a:xfrm>
            <a:off x="5372854" y="4911613"/>
            <a:ext cx="3506774"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800">
                <a:solidFill>
                  <a:srgbClr val="4D4D4D"/>
                </a:solidFill>
                <a:latin typeface="Calibri"/>
                <a:ea typeface="Calibri"/>
                <a:cs typeface="Calibri"/>
                <a:sym typeface="Calibri"/>
              </a:rPr>
              <a:t>Fuente:  https://www.facebook.com/SENAQuindio</a:t>
            </a:r>
            <a:endParaRPr sz="800">
              <a:solidFill>
                <a:srgbClr val="4D4D4D"/>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8"/>
          <p:cNvSpPr txBox="1"/>
          <p:nvPr/>
        </p:nvSpPr>
        <p:spPr>
          <a:xfrm>
            <a:off x="382868" y="249495"/>
            <a:ext cx="44868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b="1">
                <a:solidFill>
                  <a:schemeClr val="lt1"/>
                </a:solidFill>
                <a:latin typeface="Calibri"/>
                <a:ea typeface="Calibri"/>
                <a:cs typeface="Calibri"/>
                <a:sym typeface="Calibri"/>
              </a:rPr>
              <a:t>¿Qué es Alert Room?</a:t>
            </a:r>
            <a:endParaRPr/>
          </a:p>
        </p:txBody>
      </p:sp>
      <p:sp>
        <p:nvSpPr>
          <p:cNvPr id="119" name="Google Shape;119;p8"/>
          <p:cNvSpPr txBox="1"/>
          <p:nvPr/>
        </p:nvSpPr>
        <p:spPr>
          <a:xfrm>
            <a:off x="502971" y="1613672"/>
            <a:ext cx="7761767" cy="300082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CO" sz="1800">
                <a:solidFill>
                  <a:srgbClr val="3F3F3F"/>
                </a:solidFill>
                <a:latin typeface="Calibri"/>
                <a:ea typeface="Calibri"/>
                <a:cs typeface="Calibri"/>
                <a:sym typeface="Calibri"/>
              </a:rPr>
              <a:t>Aplicación para la gestión de procesos de comunicación entre guardas e instructores, como la notificación, registro y consulta de novedades, la solicitud de llaves para la apertura o cierre de los ambientes de formación del Sena Regional Quindío, Centro de Comercio y Turismo, además gestionar información sobre los instructores (registro y actualización de información personal además de la inactivación de cuenta) y la generación en formato PDF de los reportes de novedades generados. </a:t>
            </a:r>
            <a:endParaRPr sz="1800" b="0" i="0">
              <a:solidFill>
                <a:srgbClr val="3F3F3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9"/>
          <p:cNvPicPr preferRelativeResize="0"/>
          <p:nvPr/>
        </p:nvPicPr>
        <p:blipFill rotWithShape="1">
          <a:blip r:embed="rId3">
            <a:alphaModFix/>
          </a:blip>
          <a:srcRect/>
          <a:stretch/>
        </p:blipFill>
        <p:spPr>
          <a:xfrm rot="-5400000">
            <a:off x="-674976" y="2605253"/>
            <a:ext cx="2705451" cy="892512"/>
          </a:xfrm>
          <a:prstGeom prst="rect">
            <a:avLst/>
          </a:prstGeom>
          <a:noFill/>
          <a:ln>
            <a:noFill/>
          </a:ln>
        </p:spPr>
      </p:pic>
      <p:sp>
        <p:nvSpPr>
          <p:cNvPr id="126" name="Google Shape;126;p9"/>
          <p:cNvSpPr txBox="1"/>
          <p:nvPr/>
        </p:nvSpPr>
        <p:spPr>
          <a:xfrm>
            <a:off x="569473" y="507847"/>
            <a:ext cx="31731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600" b="1">
                <a:solidFill>
                  <a:srgbClr val="3F3F3F"/>
                </a:solidFill>
                <a:latin typeface="Calibri"/>
                <a:ea typeface="Calibri"/>
                <a:cs typeface="Calibri"/>
                <a:sym typeface="Calibri"/>
              </a:rPr>
              <a:t>Características</a:t>
            </a:r>
            <a:endParaRPr/>
          </a:p>
        </p:txBody>
      </p:sp>
      <p:sp>
        <p:nvSpPr>
          <p:cNvPr id="127" name="Google Shape;127;p9"/>
          <p:cNvSpPr/>
          <p:nvPr/>
        </p:nvSpPr>
        <p:spPr>
          <a:xfrm>
            <a:off x="703355" y="1150770"/>
            <a:ext cx="718487"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8" name="Google Shape;128;p9"/>
          <p:cNvPicPr preferRelativeResize="0"/>
          <p:nvPr/>
        </p:nvPicPr>
        <p:blipFill rotWithShape="1">
          <a:blip r:embed="rId4">
            <a:alphaModFix/>
          </a:blip>
          <a:srcRect/>
          <a:stretch/>
        </p:blipFill>
        <p:spPr>
          <a:xfrm>
            <a:off x="5461564" y="2943711"/>
            <a:ext cx="2694446" cy="1949358"/>
          </a:xfrm>
          <a:prstGeom prst="rect">
            <a:avLst/>
          </a:prstGeom>
          <a:noFill/>
          <a:ln>
            <a:noFill/>
          </a:ln>
        </p:spPr>
      </p:pic>
      <p:pic>
        <p:nvPicPr>
          <p:cNvPr id="129" name="Google Shape;129;p9" descr="Cliente-servidor - Wikipedia, la enciclopedia libre"/>
          <p:cNvPicPr preferRelativeResize="0"/>
          <p:nvPr/>
        </p:nvPicPr>
        <p:blipFill rotWithShape="1">
          <a:blip r:embed="rId5">
            <a:alphaModFix/>
          </a:blip>
          <a:srcRect/>
          <a:stretch/>
        </p:blipFill>
        <p:spPr>
          <a:xfrm>
            <a:off x="1557563" y="2142782"/>
            <a:ext cx="3157792" cy="1520672"/>
          </a:xfrm>
          <a:prstGeom prst="rect">
            <a:avLst/>
          </a:prstGeom>
          <a:noFill/>
          <a:ln>
            <a:noFill/>
          </a:ln>
        </p:spPr>
      </p:pic>
      <p:cxnSp>
        <p:nvCxnSpPr>
          <p:cNvPr id="130" name="Google Shape;130;p9"/>
          <p:cNvCxnSpPr/>
          <p:nvPr/>
        </p:nvCxnSpPr>
        <p:spPr>
          <a:xfrm flipH="1">
            <a:off x="1012955" y="2764223"/>
            <a:ext cx="546331" cy="2127"/>
          </a:xfrm>
          <a:prstGeom prst="straightConnector1">
            <a:avLst/>
          </a:prstGeom>
          <a:noFill/>
          <a:ln w="25400" cap="flat" cmpd="sng">
            <a:solidFill>
              <a:srgbClr val="3F3F3F"/>
            </a:solidFill>
            <a:prstDash val="solid"/>
            <a:round/>
            <a:headEnd type="none" w="sm" len="sm"/>
            <a:tailEnd type="triangle" w="med" len="med"/>
          </a:ln>
          <a:effectLst>
            <a:outerShdw blurRad="40000" dist="20000" dir="5400000" rotWithShape="0">
              <a:srgbClr val="000000">
                <a:alpha val="37647"/>
              </a:srgbClr>
            </a:outerShdw>
          </a:effectLst>
        </p:spPr>
      </p:cxnSp>
      <p:pic>
        <p:nvPicPr>
          <p:cNvPr id="131" name="Google Shape;131;p9" descr="Icono de diagrama de demografía de Business Bicolor Set — Vector de stock"/>
          <p:cNvPicPr preferRelativeResize="0"/>
          <p:nvPr/>
        </p:nvPicPr>
        <p:blipFill rotWithShape="1">
          <a:blip r:embed="rId6">
            <a:alphaModFix/>
          </a:blip>
          <a:srcRect/>
          <a:stretch/>
        </p:blipFill>
        <p:spPr>
          <a:xfrm>
            <a:off x="5522435" y="588504"/>
            <a:ext cx="485015" cy="485015"/>
          </a:xfrm>
          <a:prstGeom prst="rect">
            <a:avLst/>
          </a:prstGeom>
          <a:noFill/>
          <a:ln>
            <a:noFill/>
          </a:ln>
        </p:spPr>
      </p:pic>
      <p:pic>
        <p:nvPicPr>
          <p:cNvPr id="132" name="Google Shape;132;p9" descr="Ilustración 3d de llaves — Foto de Stock"/>
          <p:cNvPicPr preferRelativeResize="0"/>
          <p:nvPr/>
        </p:nvPicPr>
        <p:blipFill rotWithShape="1">
          <a:blip r:embed="rId7">
            <a:alphaModFix/>
          </a:blip>
          <a:srcRect/>
          <a:stretch/>
        </p:blipFill>
        <p:spPr>
          <a:xfrm>
            <a:off x="5493544" y="1394963"/>
            <a:ext cx="542796" cy="426711"/>
          </a:xfrm>
          <a:prstGeom prst="rect">
            <a:avLst/>
          </a:prstGeom>
          <a:noFill/>
          <a:ln>
            <a:noFill/>
          </a:ln>
        </p:spPr>
      </p:pic>
      <p:pic>
        <p:nvPicPr>
          <p:cNvPr id="133" name="Google Shape;133;p9" descr="Carpetas verdes y grises — Foto de Stock"/>
          <p:cNvPicPr preferRelativeResize="0"/>
          <p:nvPr/>
        </p:nvPicPr>
        <p:blipFill rotWithShape="1">
          <a:blip r:embed="rId8">
            <a:alphaModFix/>
          </a:blip>
          <a:srcRect/>
          <a:stretch/>
        </p:blipFill>
        <p:spPr>
          <a:xfrm>
            <a:off x="5556573" y="2130681"/>
            <a:ext cx="588091" cy="441068"/>
          </a:xfrm>
          <a:prstGeom prst="rect">
            <a:avLst/>
          </a:prstGeom>
          <a:noFill/>
          <a:ln>
            <a:noFill/>
          </a:ln>
        </p:spPr>
      </p:pic>
      <p:pic>
        <p:nvPicPr>
          <p:cNvPr id="134" name="Google Shape;134;p9" descr="Oficial de Policía Vector Ilustración — Vector de stock"/>
          <p:cNvPicPr preferRelativeResize="0"/>
          <p:nvPr/>
        </p:nvPicPr>
        <p:blipFill rotWithShape="1">
          <a:blip r:embed="rId9">
            <a:alphaModFix/>
          </a:blip>
          <a:srcRect/>
          <a:stretch/>
        </p:blipFill>
        <p:spPr>
          <a:xfrm>
            <a:off x="6977669" y="1248559"/>
            <a:ext cx="683647" cy="719517"/>
          </a:xfrm>
          <a:prstGeom prst="rect">
            <a:avLst/>
          </a:prstGeom>
          <a:noFill/>
          <a:ln>
            <a:noFill/>
          </a:ln>
        </p:spPr>
      </p:pic>
      <p:pic>
        <p:nvPicPr>
          <p:cNvPr id="135" name="Google Shape;135;p9" descr="Botón web gris brillante con signo de perfil de usuario. Icono redondeado de forma cuadrada con sombra y reflexión sobre fondo blanco. Esta ilustración vectorial creado y guardado en 8 eps — Vector de stock"/>
          <p:cNvPicPr preferRelativeResize="0"/>
          <p:nvPr/>
        </p:nvPicPr>
        <p:blipFill rotWithShape="1">
          <a:blip r:embed="rId10">
            <a:alphaModFix/>
          </a:blip>
          <a:srcRect/>
          <a:stretch/>
        </p:blipFill>
        <p:spPr>
          <a:xfrm>
            <a:off x="6998673" y="500721"/>
            <a:ext cx="543570" cy="543570"/>
          </a:xfrm>
          <a:prstGeom prst="rect">
            <a:avLst/>
          </a:prstGeom>
          <a:noFill/>
          <a:ln>
            <a:noFill/>
          </a:ln>
        </p:spPr>
      </p:pic>
      <p:pic>
        <p:nvPicPr>
          <p:cNvPr id="136" name="Google Shape;136;p9" descr="Gracioso caricatura oficina trabajador — Vector de stock"/>
          <p:cNvPicPr preferRelativeResize="0"/>
          <p:nvPr/>
        </p:nvPicPr>
        <p:blipFill rotWithShape="1">
          <a:blip r:embed="rId11">
            <a:alphaModFix/>
          </a:blip>
          <a:srcRect/>
          <a:stretch/>
        </p:blipFill>
        <p:spPr>
          <a:xfrm>
            <a:off x="7112944" y="2142782"/>
            <a:ext cx="548372" cy="548372"/>
          </a:xfrm>
          <a:prstGeom prst="rect">
            <a:avLst/>
          </a:prstGeom>
          <a:noFill/>
          <a:ln>
            <a:noFill/>
          </a:ln>
        </p:spPr>
      </p:pic>
      <p:sp>
        <p:nvSpPr>
          <p:cNvPr id="137" name="Google Shape;137;p9"/>
          <p:cNvSpPr/>
          <p:nvPr/>
        </p:nvSpPr>
        <p:spPr>
          <a:xfrm rot="5400000">
            <a:off x="2440743" y="2548890"/>
            <a:ext cx="5430047" cy="45719"/>
          </a:xfrm>
          <a:prstGeom prst="rect">
            <a:avLst/>
          </a:prstGeom>
          <a:solidFill>
            <a:srgbClr val="FF6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8" name="Google Shape;138;p9"/>
          <p:cNvCxnSpPr/>
          <p:nvPr/>
        </p:nvCxnSpPr>
        <p:spPr>
          <a:xfrm flipH="1">
            <a:off x="6216477" y="735654"/>
            <a:ext cx="546331" cy="2127"/>
          </a:xfrm>
          <a:prstGeom prst="straightConnector1">
            <a:avLst/>
          </a:prstGeom>
          <a:noFill/>
          <a:ln w="25400" cap="flat" cmpd="sng">
            <a:solidFill>
              <a:srgbClr val="3F3F3F"/>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39" name="Google Shape;139;p9"/>
          <p:cNvCxnSpPr/>
          <p:nvPr/>
        </p:nvCxnSpPr>
        <p:spPr>
          <a:xfrm flipH="1">
            <a:off x="6216476" y="1513353"/>
            <a:ext cx="546331" cy="2127"/>
          </a:xfrm>
          <a:prstGeom prst="straightConnector1">
            <a:avLst/>
          </a:prstGeom>
          <a:noFill/>
          <a:ln w="25400" cap="flat" cmpd="sng">
            <a:solidFill>
              <a:srgbClr val="3F3F3F"/>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40" name="Google Shape;140;p9"/>
          <p:cNvCxnSpPr/>
          <p:nvPr/>
        </p:nvCxnSpPr>
        <p:spPr>
          <a:xfrm rot="10800000">
            <a:off x="6262456" y="1768037"/>
            <a:ext cx="546331" cy="488489"/>
          </a:xfrm>
          <a:prstGeom prst="straightConnector1">
            <a:avLst/>
          </a:prstGeom>
          <a:noFill/>
          <a:ln w="25400" cap="flat" cmpd="sng">
            <a:solidFill>
              <a:srgbClr val="3F3F3F"/>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41" name="Google Shape;141;p9"/>
          <p:cNvCxnSpPr/>
          <p:nvPr/>
        </p:nvCxnSpPr>
        <p:spPr>
          <a:xfrm flipH="1">
            <a:off x="6262456" y="2509083"/>
            <a:ext cx="546331" cy="2127"/>
          </a:xfrm>
          <a:prstGeom prst="straightConnector1">
            <a:avLst/>
          </a:prstGeom>
          <a:noFill/>
          <a:ln w="25400" cap="flat" cmpd="sng">
            <a:solidFill>
              <a:srgbClr val="3F3F3F"/>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42" name="Google Shape;142;p9"/>
          <p:cNvCxnSpPr/>
          <p:nvPr/>
        </p:nvCxnSpPr>
        <p:spPr>
          <a:xfrm flipH="1">
            <a:off x="6262457" y="1738753"/>
            <a:ext cx="500350" cy="517773"/>
          </a:xfrm>
          <a:prstGeom prst="straightConnector1">
            <a:avLst/>
          </a:prstGeom>
          <a:noFill/>
          <a:ln w="25400" cap="flat" cmpd="sng">
            <a:solidFill>
              <a:srgbClr val="3F3F3F"/>
            </a:solidFill>
            <a:prstDash val="solid"/>
            <a:round/>
            <a:headEnd type="none" w="sm" len="sm"/>
            <a:tailEnd type="triangle" w="med" len="med"/>
          </a:ln>
          <a:effectLst>
            <a:outerShdw blurRad="40000" dist="20000" dir="5400000" rotWithShape="0">
              <a:srgbClr val="000000">
                <a:alpha val="37647"/>
              </a:srgbClr>
            </a:outerShdw>
          </a:effectLst>
        </p:spPr>
      </p:cxnSp>
      <p:sp>
        <p:nvSpPr>
          <p:cNvPr id="143" name="Google Shape;143;p9"/>
          <p:cNvSpPr txBox="1"/>
          <p:nvPr/>
        </p:nvSpPr>
        <p:spPr>
          <a:xfrm>
            <a:off x="6841242" y="4930182"/>
            <a:ext cx="2346285"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800">
                <a:solidFill>
                  <a:srgbClr val="4D4D4D"/>
                </a:solidFill>
                <a:latin typeface="Calibri"/>
                <a:ea typeface="Calibri"/>
                <a:cs typeface="Calibri"/>
                <a:sym typeface="Calibri"/>
              </a:rPr>
              <a:t>Fuente: https://sp.depositphotos.com/home.html</a:t>
            </a:r>
            <a:endParaRPr sz="800">
              <a:solidFill>
                <a:srgbClr val="4D4D4D"/>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607</Words>
  <Application>Microsoft Office PowerPoint</Application>
  <PresentationFormat>Presentación en pantalla (16:9)</PresentationFormat>
  <Paragraphs>76</Paragraphs>
  <Slides>22</Slides>
  <Notes>22</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22</vt:i4>
      </vt:variant>
    </vt:vector>
  </HeadingPairs>
  <TitlesOfParts>
    <vt:vector size="26" baseType="lpstr">
      <vt:lpstr>Arial</vt:lpstr>
      <vt:lpstr>Calibri</vt:lpstr>
      <vt:lpstr>Noto Sans Symbols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Portatil</dc:creator>
  <cp:lastModifiedBy>Daniela Valderrama Castaño</cp:lastModifiedBy>
  <cp:revision>2</cp:revision>
  <dcterms:modified xsi:type="dcterms:W3CDTF">2020-12-10T13:48:47Z</dcterms:modified>
</cp:coreProperties>
</file>